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4">
  <p:sldMasterIdLst>
    <p:sldMasterId id="2147483672" r:id="rId1"/>
  </p:sldMasterIdLst>
  <p:notesMasterIdLst>
    <p:notesMasterId r:id="rId5"/>
  </p:notesMasterIdLst>
  <p:sldIdLst>
    <p:sldId id="1385" r:id="rId2"/>
    <p:sldId id="1355" r:id="rId3"/>
    <p:sldId id="1386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2FD0817-1C84-C675-6EBC-B7DFDC564C97}" name="Victoria Brenneis" initials="VB" userId="S::victoriab@ksu.edu::a4b725c1-6023-4b06-b7a1-ca857ac6cee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Ha" initials="JH" lastIdx="6" clrIdx="0">
    <p:extLst>
      <p:ext uri="{19B8F6BF-5375-455C-9EA6-DF929625EA0E}">
        <p15:presenceInfo xmlns:p15="http://schemas.microsoft.com/office/powerpoint/2012/main" userId="James Ha" providerId="None"/>
      </p:ext>
    </p:extLst>
  </p:cmAuthor>
  <p:cmAuthor id="2" name="Jaeyoung Ha" initials="JH" lastIdx="1" clrIdx="1">
    <p:extLst>
      <p:ext uri="{19B8F6BF-5375-455C-9EA6-DF929625EA0E}">
        <p15:presenceInfo xmlns:p15="http://schemas.microsoft.com/office/powerpoint/2012/main" userId="S-1-5-21-921898821-2345218459-2807649932-56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0A28"/>
    <a:srgbClr val="873221"/>
    <a:srgbClr val="FF6600"/>
    <a:srgbClr val="7F0B2C"/>
    <a:srgbClr val="009999"/>
    <a:srgbClr val="008000"/>
    <a:srgbClr val="00CC99"/>
    <a:srgbClr val="0033CC"/>
    <a:srgbClr val="0066CC"/>
    <a:srgbClr val="0069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23" autoAdjust="0"/>
    <p:restoredTop sz="80129" autoAdjust="0"/>
  </p:normalViewPr>
  <p:slideViewPr>
    <p:cSldViewPr snapToGrid="0">
      <p:cViewPr varScale="1">
        <p:scale>
          <a:sx n="90" d="100"/>
          <a:sy n="90" d="100"/>
        </p:scale>
        <p:origin x="1728" y="9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11" Type="http://schemas.microsoft.com/office/2018/10/relationships/authors" Target="authors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EB821F-09D1-4C7C-B341-6D74F03D503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64A29-86AA-45DD-81D2-5D4F25694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7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64A29-86AA-45DD-81D2-5D4F256947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4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64A29-86AA-45DD-81D2-5D4F256947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56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64A29-86AA-45DD-81D2-5D4F256947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54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83BC-5FA2-4F4D-A178-A2FD866AB83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87D1-30D0-4774-B68E-F7803689B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3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83BC-5FA2-4F4D-A178-A2FD866AB83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87D1-30D0-4774-B68E-F7803689B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4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83BC-5FA2-4F4D-A178-A2FD866AB83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87D1-30D0-4774-B68E-F7803689B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4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83BC-5FA2-4F4D-A178-A2FD866AB83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87D1-30D0-4774-B68E-F7803689B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4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83BC-5FA2-4F4D-A178-A2FD866AB83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87D1-30D0-4774-B68E-F7803689B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7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83BC-5FA2-4F4D-A178-A2FD866AB83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87D1-30D0-4774-B68E-F7803689B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5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83BC-5FA2-4F4D-A178-A2FD866AB83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87D1-30D0-4774-B68E-F7803689B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83BC-5FA2-4F4D-A178-A2FD866AB83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87D1-30D0-4774-B68E-F7803689B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9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83BC-5FA2-4F4D-A178-A2FD866AB83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87D1-30D0-4774-B68E-F7803689B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9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83BC-5FA2-4F4D-A178-A2FD866AB83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87D1-30D0-4774-B68E-F7803689B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83BC-5FA2-4F4D-A178-A2FD866AB83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87D1-30D0-4774-B68E-F7803689B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4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A83BC-5FA2-4F4D-A178-A2FD866AB83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587D1-30D0-4774-B68E-F7803689B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07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hyperlink" Target="https://www.epa.gov/water-research/storm-water-management-model-swm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3E2395-CA43-4D4A-91FF-1CA5A160AAFF}"/>
              </a:ext>
            </a:extLst>
          </p:cNvPr>
          <p:cNvSpPr txBox="1"/>
          <p:nvPr/>
        </p:nvSpPr>
        <p:spPr>
          <a:xfrm>
            <a:off x="4322507" y="6410729"/>
            <a:ext cx="7710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b="1" spc="-10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chemeClr val="bg1">
                    <a:lumMod val="6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Page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7C35B4-6AA3-4BFB-ADB5-BDDB8596C4B3}"/>
              </a:ext>
            </a:extLst>
          </p:cNvPr>
          <p:cNvSpPr txBox="1"/>
          <p:nvPr/>
        </p:nvSpPr>
        <p:spPr>
          <a:xfrm>
            <a:off x="5318760" y="6404762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200" b="1" spc="-10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chemeClr val="bg1">
                    <a:lumMod val="6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ICAT Pecha Kucha Presentation</a:t>
            </a:r>
            <a:r>
              <a:rPr lang="en-US" altLang="ko-KR" sz="1200" b="1" spc="-10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chemeClr val="bg1">
                    <a:lumMod val="6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sym typeface="Wingdings" panose="05000000000000000000" pitchFamily="2" charset="2"/>
              </a:rPr>
              <a:t> </a:t>
            </a:r>
            <a:endParaRPr lang="en-US" sz="1200" b="1" spc="-100" dirty="0">
              <a:ln>
                <a:solidFill>
                  <a:srgbClr val="5B9BD5">
                    <a:alpha val="0"/>
                  </a:srgbClr>
                </a:solidFill>
              </a:ln>
              <a:solidFill>
                <a:schemeClr val="bg1">
                  <a:lumMod val="6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023C39-DEB1-44D8-BFCF-5E239195E063}"/>
              </a:ext>
            </a:extLst>
          </p:cNvPr>
          <p:cNvSpPr txBox="1"/>
          <p:nvPr/>
        </p:nvSpPr>
        <p:spPr>
          <a:xfrm>
            <a:off x="533957" y="418527"/>
            <a:ext cx="3575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spc="-10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7F0B2C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Background &amp; Research Gap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1D960D-97C1-4F7F-9B77-A1FB50E0A1B9}"/>
              </a:ext>
            </a:extLst>
          </p:cNvPr>
          <p:cNvSpPr txBox="1"/>
          <p:nvPr/>
        </p:nvSpPr>
        <p:spPr>
          <a:xfrm>
            <a:off x="522940" y="1454115"/>
            <a:ext cx="6121700" cy="3699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400" b="1" dirty="0">
                <a:solidFill>
                  <a:srgbClr val="252223"/>
                </a:solidFill>
                <a:latin typeface="Arial" panose="020B0604020202020204" pitchFamily="34" charset="0"/>
                <a:ea typeface="Nirmala UI" panose="020B0502040204020203" pitchFamily="34" charset="0"/>
                <a:cs typeface="Arial" panose="020B0604020202020204" pitchFamily="34" charset="0"/>
              </a:rPr>
              <a:t>Our research team aims to pioneer an immersive flooding simulation using Immersive Virtual Reality technology to assess community risk perception and psychological impact.</a:t>
            </a:r>
          </a:p>
          <a:p>
            <a:pPr>
              <a:lnSpc>
                <a:spcPct val="150000"/>
              </a:lnSpc>
            </a:pPr>
            <a:endParaRPr lang="en-US" spc="-100" dirty="0">
              <a:ln>
                <a:solidFill>
                  <a:srgbClr val="5B9BD5">
                    <a:alpha val="0"/>
                  </a:srgbClr>
                </a:solidFill>
              </a:ln>
              <a:latin typeface="Univers" panose="020B0503020202020204" pitchFamily="34" charset="0"/>
              <a:ea typeface="Yu Gothic" panose="020B04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252223"/>
                </a:solidFill>
                <a:latin typeface="Arial" panose="020B0604020202020204" pitchFamily="34" charset="0"/>
                <a:ea typeface="Nirmala UI" panose="020B0502040204020203" pitchFamily="34" charset="0"/>
                <a:cs typeface="Arial" panose="020B0604020202020204" pitchFamily="34" charset="0"/>
              </a:rPr>
              <a:t>Our research team is developing 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252223"/>
                </a:solidFill>
                <a:latin typeface="Arial" panose="020B0604020202020204" pitchFamily="34" charset="0"/>
                <a:ea typeface="Nirmala UI" panose="020B0502040204020203" pitchFamily="34" charset="0"/>
                <a:cs typeface="Arial" panose="020B0604020202020204" pitchFamily="34" charset="0"/>
              </a:rPr>
              <a:t>1) immersive virtual digital twin models that visualize the flooding impacts related to climate change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252223"/>
                </a:solidFill>
                <a:latin typeface="Arial" panose="020B0604020202020204" pitchFamily="34" charset="0"/>
                <a:ea typeface="Nirmala UI" panose="020B0502040204020203" pitchFamily="34" charset="0"/>
                <a:cs typeface="Arial" panose="020B0604020202020204" pitchFamily="34" charset="0"/>
              </a:rPr>
              <a:t>2) an effective risk communication platform for local communities and planning professionals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252223"/>
                </a:solidFill>
                <a:latin typeface="Arial" panose="020B0604020202020204" pitchFamily="34" charset="0"/>
                <a:ea typeface="Nirmala UI" panose="020B0502040204020203" pitchFamily="34" charset="0"/>
                <a:cs typeface="Arial" panose="020B0604020202020204" pitchFamily="34" charset="0"/>
              </a:rPr>
              <a:t>3) an interactive engagement workshop toolkit for collaborative resilience planning.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DF9B4F-AE5B-494C-B6B1-C4B624719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905" y="1542040"/>
            <a:ext cx="5101095" cy="32330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F47923-5CC0-4673-B706-32A0229AFD74}"/>
              </a:ext>
            </a:extLst>
          </p:cNvPr>
          <p:cNvSpPr txBox="1"/>
          <p:nvPr/>
        </p:nvSpPr>
        <p:spPr>
          <a:xfrm>
            <a:off x="533957" y="202637"/>
            <a:ext cx="7710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spc="-10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chemeClr val="bg1">
                    <a:lumMod val="6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Immersive virtual environment designed for flood risk communication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AEA1E2-4D7D-406D-B975-0FCC0C78C5ED}"/>
              </a:ext>
            </a:extLst>
          </p:cNvPr>
          <p:cNvSpPr/>
          <p:nvPr/>
        </p:nvSpPr>
        <p:spPr>
          <a:xfrm>
            <a:off x="11399520" y="6437095"/>
            <a:ext cx="45719" cy="18468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E9AEDB-6333-4900-B47C-A4AB5810BDA3}"/>
              </a:ext>
            </a:extLst>
          </p:cNvPr>
          <p:cNvSpPr txBox="1"/>
          <p:nvPr/>
        </p:nvSpPr>
        <p:spPr>
          <a:xfrm>
            <a:off x="7035093" y="4945905"/>
            <a:ext cx="49041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5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Reference: What determines flood risk perception? A review of factors of flood risk perception and relations between its basic elements</a:t>
            </a:r>
            <a:endParaRPr lang="en-US" sz="900" b="1" dirty="0">
              <a:solidFill>
                <a:srgbClr val="252223"/>
              </a:solidFill>
              <a:latin typeface="Arial" panose="020B0604020202020204" pitchFamily="34" charset="0"/>
              <a:ea typeface="Nirmala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65073-B0F8-445E-97C2-E2067822408B}"/>
              </a:ext>
            </a:extLst>
          </p:cNvPr>
          <p:cNvSpPr txBox="1"/>
          <p:nvPr/>
        </p:nvSpPr>
        <p:spPr>
          <a:xfrm>
            <a:off x="5937390" y="186796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50" b="1" spc="-10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chemeClr val="bg1">
                    <a:lumMod val="6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Jaeyoung Ha, Nicholas Polys, David Sample, Terry Clements</a:t>
            </a:r>
            <a:endParaRPr lang="en-US" sz="1050" b="1" spc="-100" dirty="0">
              <a:ln>
                <a:solidFill>
                  <a:srgbClr val="5B9BD5">
                    <a:alpha val="0"/>
                  </a:srgbClr>
                </a:solidFill>
              </a:ln>
              <a:solidFill>
                <a:schemeClr val="bg1">
                  <a:lumMod val="6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10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>
            <a:extLst>
              <a:ext uri="{FF2B5EF4-FFF2-40B4-BE49-F238E27FC236}">
                <a16:creationId xmlns:a16="http://schemas.microsoft.com/office/drawing/2014/main" id="{A9F31C38-7B6C-4C85-8679-FF4239656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r="13115" b="28836"/>
          <a:stretch>
            <a:fillRect/>
          </a:stretch>
        </p:blipFill>
        <p:spPr bwMode="auto">
          <a:xfrm>
            <a:off x="137160" y="1227094"/>
            <a:ext cx="5783766" cy="277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">
            <a:extLst>
              <a:ext uri="{FF2B5EF4-FFF2-40B4-BE49-F238E27FC236}">
                <a16:creationId xmlns:a16="http://schemas.microsoft.com/office/drawing/2014/main" id="{891D51D1-0223-411C-A8E3-3026C5411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6" b="31374"/>
          <a:stretch>
            <a:fillRect/>
          </a:stretch>
        </p:blipFill>
        <p:spPr bwMode="auto">
          <a:xfrm>
            <a:off x="5965531" y="1227095"/>
            <a:ext cx="6118391" cy="277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EBD6AF-5483-4DC4-9715-060D1625CC6D}"/>
              </a:ext>
            </a:extLst>
          </p:cNvPr>
          <p:cNvSpPr txBox="1"/>
          <p:nvPr/>
        </p:nvSpPr>
        <p:spPr>
          <a:xfrm>
            <a:off x="1869920" y="4055751"/>
            <a:ext cx="8191221" cy="318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dirty="0">
                <a:solidFill>
                  <a:srgbClr val="252223"/>
                </a:solidFill>
                <a:latin typeface="Arial" panose="020B0604020202020204" pitchFamily="34" charset="0"/>
                <a:ea typeface="Nirmala UI" panose="020B0502040204020203" pitchFamily="34" charset="0"/>
                <a:cs typeface="Arial" panose="020B0604020202020204" pitchFamily="34" charset="0"/>
              </a:rPr>
              <a:t>Left: Downtown flooding in 2017, Right: flooding map in Roanoke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7ACBF3-6C5A-4F73-A1E5-DD33D18B3032}"/>
              </a:ext>
            </a:extLst>
          </p:cNvPr>
          <p:cNvSpPr txBox="1"/>
          <p:nvPr/>
        </p:nvSpPr>
        <p:spPr>
          <a:xfrm>
            <a:off x="533957" y="418527"/>
            <a:ext cx="3575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spc="-10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7F0B2C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Study area: Roanoke Downtown, VA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024611-AC7F-49E3-AC38-18B7CB19E690}"/>
              </a:ext>
            </a:extLst>
          </p:cNvPr>
          <p:cNvSpPr txBox="1"/>
          <p:nvPr/>
        </p:nvSpPr>
        <p:spPr>
          <a:xfrm>
            <a:off x="533957" y="202637"/>
            <a:ext cx="7710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spc="-10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chemeClr val="bg1">
                    <a:lumMod val="6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Immersive virtual environment designed for flood risk communication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119AA3-96AA-4262-A02E-506BDEB2B700}"/>
              </a:ext>
            </a:extLst>
          </p:cNvPr>
          <p:cNvSpPr txBox="1"/>
          <p:nvPr/>
        </p:nvSpPr>
        <p:spPr>
          <a:xfrm>
            <a:off x="4322507" y="6410729"/>
            <a:ext cx="7710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b="1" spc="-10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chemeClr val="bg1">
                    <a:lumMod val="6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Page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203ACA-5E80-4A7E-82C0-D241F8510ECC}"/>
              </a:ext>
            </a:extLst>
          </p:cNvPr>
          <p:cNvSpPr txBox="1"/>
          <p:nvPr/>
        </p:nvSpPr>
        <p:spPr>
          <a:xfrm>
            <a:off x="5318760" y="6404762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200" b="1" spc="-10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chemeClr val="bg1">
                    <a:lumMod val="6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ICAT Pecha Kucha Presentation</a:t>
            </a:r>
            <a:r>
              <a:rPr lang="en-US" altLang="ko-KR" sz="1200" b="1" spc="-10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chemeClr val="bg1">
                    <a:lumMod val="6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sym typeface="Wingdings" panose="05000000000000000000" pitchFamily="2" charset="2"/>
              </a:rPr>
              <a:t> </a:t>
            </a:r>
            <a:endParaRPr lang="en-US" sz="1200" b="1" spc="-100" dirty="0">
              <a:ln>
                <a:solidFill>
                  <a:srgbClr val="5B9BD5">
                    <a:alpha val="0"/>
                  </a:srgbClr>
                </a:solidFill>
              </a:ln>
              <a:solidFill>
                <a:schemeClr val="bg1">
                  <a:lumMod val="6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B4D7F0-9E33-416A-95EE-A8E202E749EF}"/>
              </a:ext>
            </a:extLst>
          </p:cNvPr>
          <p:cNvSpPr/>
          <p:nvPr/>
        </p:nvSpPr>
        <p:spPr>
          <a:xfrm>
            <a:off x="11399520" y="6437095"/>
            <a:ext cx="45719" cy="18468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657365-1880-4C5B-B0AF-5C0CDAB76062}"/>
              </a:ext>
            </a:extLst>
          </p:cNvPr>
          <p:cNvPicPr/>
          <p:nvPr/>
        </p:nvPicPr>
        <p:blipFill rotWithShape="1">
          <a:blip r:embed="rId5"/>
          <a:srcRect l="31660" t="27865" r="33046" b="28780"/>
          <a:stretch/>
        </p:blipFill>
        <p:spPr bwMode="auto">
          <a:xfrm>
            <a:off x="1869920" y="4391286"/>
            <a:ext cx="4126083" cy="2138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5882F1-AF50-478C-A494-DA17528F459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548" y="4561293"/>
            <a:ext cx="2410042" cy="18758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0393EF-84DA-48F0-8905-1E20A52B858F}"/>
              </a:ext>
            </a:extLst>
          </p:cNvPr>
          <p:cNvSpPr txBox="1"/>
          <p:nvPr/>
        </p:nvSpPr>
        <p:spPr>
          <a:xfrm>
            <a:off x="2031517" y="6529437"/>
            <a:ext cx="38028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1" dirty="0">
                <a:solidFill>
                  <a:srgbClr val="252223"/>
                </a:solidFill>
                <a:latin typeface="Arial" panose="020B0604020202020204" pitchFamily="34" charset="0"/>
                <a:ea typeface="Nirmala UI" panose="020B0502040204020203" pitchFamily="34" charset="0"/>
                <a:cs typeface="Arial" panose="020B0604020202020204" pitchFamily="34" charset="0"/>
              </a:rPr>
              <a:t>Storm Water Management Model (SWMM)</a:t>
            </a:r>
            <a:endParaRPr lang="en-US" sz="1200" b="1" dirty="0">
              <a:solidFill>
                <a:srgbClr val="252223"/>
              </a:solidFill>
              <a:latin typeface="Arial" panose="020B0604020202020204" pitchFamily="34" charset="0"/>
              <a:ea typeface="Nirmala UI" panose="020B0502040204020203" pitchFamily="34" charset="0"/>
              <a:cs typeface="Arial" panose="020B0604020202020204" pitchFamily="34" charset="0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1E00F5-5C06-4839-8682-4C26480498ED}"/>
              </a:ext>
            </a:extLst>
          </p:cNvPr>
          <p:cNvSpPr txBox="1"/>
          <p:nvPr/>
        </p:nvSpPr>
        <p:spPr>
          <a:xfrm>
            <a:off x="6385548" y="6529436"/>
            <a:ext cx="38028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1" dirty="0" err="1">
                <a:solidFill>
                  <a:srgbClr val="252223"/>
                </a:solidFill>
                <a:latin typeface="Arial" panose="020B0604020202020204" pitchFamily="34" charset="0"/>
                <a:ea typeface="Nirmala UI" panose="020B0502040204020203" pitchFamily="34" charset="0"/>
                <a:cs typeface="Arial" panose="020B0604020202020204" pitchFamily="34" charset="0"/>
              </a:rPr>
              <a:t>CityEngine</a:t>
            </a:r>
            <a:r>
              <a:rPr lang="en-US" sz="1200" b="1" dirty="0">
                <a:solidFill>
                  <a:srgbClr val="252223"/>
                </a:solidFill>
                <a:latin typeface="Arial" panose="020B0604020202020204" pitchFamily="34" charset="0"/>
                <a:ea typeface="Nirmala UI" panose="020B0502040204020203" pitchFamily="34" charset="0"/>
                <a:cs typeface="Arial" panose="020B0604020202020204" pitchFamily="34" charset="0"/>
              </a:rPr>
              <a:t> 3D Model</a:t>
            </a:r>
            <a:endParaRPr lang="en-US" sz="1200" b="1" dirty="0">
              <a:solidFill>
                <a:srgbClr val="252223"/>
              </a:solidFill>
              <a:latin typeface="Arial" panose="020B0604020202020204" pitchFamily="34" charset="0"/>
              <a:ea typeface="Nirmala UI" panose="020B0502040204020203" pitchFamily="34" charset="0"/>
              <a:cs typeface="Arial" panose="020B0604020202020204" pitchFamily="34" charset="0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AA81C9-7F71-41A7-B239-55F50798582C}"/>
              </a:ext>
            </a:extLst>
          </p:cNvPr>
          <p:cNvSpPr txBox="1"/>
          <p:nvPr/>
        </p:nvSpPr>
        <p:spPr>
          <a:xfrm>
            <a:off x="5937390" y="186796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50" b="1" spc="-10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chemeClr val="bg1">
                    <a:lumMod val="6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Jaeyoung Ha, Nicholas Polys, David Sample, Terry Clements</a:t>
            </a:r>
            <a:endParaRPr lang="en-US" sz="1050" b="1" spc="-100" dirty="0">
              <a:ln>
                <a:solidFill>
                  <a:srgbClr val="5B9BD5">
                    <a:alpha val="0"/>
                  </a:srgbClr>
                </a:solidFill>
              </a:ln>
              <a:solidFill>
                <a:schemeClr val="bg1">
                  <a:lumMod val="6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955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4FECF0B-C311-4B3F-AD8A-6300380E1015}"/>
              </a:ext>
            </a:extLst>
          </p:cNvPr>
          <p:cNvSpPr txBox="1"/>
          <p:nvPr/>
        </p:nvSpPr>
        <p:spPr>
          <a:xfrm>
            <a:off x="533957" y="202637"/>
            <a:ext cx="7710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spc="-10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chemeClr val="bg1">
                    <a:lumMod val="6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Immersive virtual environment designed for flood risk communication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B8A50-35A0-47AF-A68B-D5F0C9297F72}"/>
              </a:ext>
            </a:extLst>
          </p:cNvPr>
          <p:cNvSpPr txBox="1"/>
          <p:nvPr/>
        </p:nvSpPr>
        <p:spPr>
          <a:xfrm>
            <a:off x="4322507" y="6410729"/>
            <a:ext cx="7710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b="1" spc="-10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chemeClr val="bg1">
                    <a:lumMod val="6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Page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5ECEC9-29B1-4C4E-A5AB-2F7C2E81BC31}"/>
              </a:ext>
            </a:extLst>
          </p:cNvPr>
          <p:cNvSpPr txBox="1"/>
          <p:nvPr/>
        </p:nvSpPr>
        <p:spPr>
          <a:xfrm>
            <a:off x="533957" y="418527"/>
            <a:ext cx="3575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spc="-10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7F0B2C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Flooding Simulation Demonstration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244AB2-9532-4834-9026-923AE2C6163F}"/>
              </a:ext>
            </a:extLst>
          </p:cNvPr>
          <p:cNvSpPr txBox="1"/>
          <p:nvPr/>
        </p:nvSpPr>
        <p:spPr>
          <a:xfrm>
            <a:off x="5318760" y="6404762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200" b="1" spc="-10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chemeClr val="bg1">
                    <a:lumMod val="6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ICAT Pecha Kucha Presentation</a:t>
            </a:r>
            <a:r>
              <a:rPr lang="en-US" altLang="ko-KR" sz="1200" b="1" spc="-10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chemeClr val="bg1">
                    <a:lumMod val="6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sym typeface="Wingdings" panose="05000000000000000000" pitchFamily="2" charset="2"/>
              </a:rPr>
              <a:t> </a:t>
            </a:r>
            <a:endParaRPr lang="en-US" sz="1200" b="1" spc="-100" dirty="0">
              <a:ln>
                <a:solidFill>
                  <a:srgbClr val="5B9BD5">
                    <a:alpha val="0"/>
                  </a:srgbClr>
                </a:solidFill>
              </a:ln>
              <a:solidFill>
                <a:schemeClr val="bg1">
                  <a:lumMod val="6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8E1190-5FAF-45B7-A45B-3FFA89A58212}"/>
              </a:ext>
            </a:extLst>
          </p:cNvPr>
          <p:cNvSpPr/>
          <p:nvPr/>
        </p:nvSpPr>
        <p:spPr>
          <a:xfrm>
            <a:off x="11399520" y="6437095"/>
            <a:ext cx="45719" cy="18468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72EFBF-C4B7-4905-9586-41D8B5E8C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795"/>
            <a:ext cx="12193778" cy="45269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BB693A-181A-4C84-9D42-1B6B4F5B6D3D}"/>
              </a:ext>
            </a:extLst>
          </p:cNvPr>
          <p:cNvSpPr txBox="1"/>
          <p:nvPr/>
        </p:nvSpPr>
        <p:spPr>
          <a:xfrm>
            <a:off x="5937390" y="186796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50" b="1" spc="-10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chemeClr val="bg1">
                    <a:lumMod val="6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Jaeyoung Ha, Nicholas Polys, David Sample, Terry Clements</a:t>
            </a:r>
            <a:endParaRPr lang="en-US" sz="1050" b="1" spc="-100" dirty="0">
              <a:ln>
                <a:solidFill>
                  <a:srgbClr val="5B9BD5">
                    <a:alpha val="0"/>
                  </a:srgbClr>
                </a:solidFill>
              </a:ln>
              <a:solidFill>
                <a:schemeClr val="bg1">
                  <a:lumMod val="6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85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55776</TotalTime>
  <Words>207</Words>
  <Application>Microsoft Office PowerPoint</Application>
  <PresentationFormat>Widescreen</PresentationFormat>
  <Paragraphs>28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Yu Gothic</vt:lpstr>
      <vt:lpstr>Arial</vt:lpstr>
      <vt:lpstr>Calibri</vt:lpstr>
      <vt:lpstr>Calibri Light</vt:lpstr>
      <vt:lpstr>Univers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Jaeyoung Ha</dc:creator>
  <cp:lastModifiedBy>Williams, Holly</cp:lastModifiedBy>
  <cp:revision>3699</cp:revision>
  <cp:lastPrinted>2022-05-07T14:55:47Z</cp:lastPrinted>
  <dcterms:created xsi:type="dcterms:W3CDTF">2018-11-09T15:23:57Z</dcterms:created>
  <dcterms:modified xsi:type="dcterms:W3CDTF">2025-02-13T16:55:36Z</dcterms:modified>
</cp:coreProperties>
</file>