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3"/>
  </p:sldMasterIdLst>
  <p:notesMasterIdLst>
    <p:notesMasterId r:id="rId4"/>
  </p:notesMasterIdLst>
  <p:sldIdLst>
    <p:sldId id="256" r:id="rId5"/>
    <p:sldId id="257" r:id="rId6"/>
    <p:sldId id="258" r:id="rId7"/>
  </p:sldIdLst>
  <p:sldSz cy="5143500" cx="9144000"/>
  <p:notesSz cx="6858000" cy="9144000"/>
  <p:embeddedFontLst>
    <p:embeddedFont>
      <p:font typeface="Assistant Medium"/>
      <p:regular r:id="rId8"/>
      <p:bold r:id="rId9"/>
    </p:embeddedFont>
    <p:embeddedFont>
      <p:font typeface="PT Serif"/>
      <p:regular r:id="rId10"/>
      <p:bold r:id="rId11"/>
      <p:italic r:id="rId12"/>
      <p:boldItalic r:id="rId13"/>
    </p:embeddedFont>
    <p:embeddedFont>
      <p:font typeface="Assistant Light"/>
      <p:regular r:id="rId14"/>
      <p:bold r:id="rId15"/>
    </p:embeddedFont>
    <p:embeddedFont>
      <p:font typeface="Assistant"/>
      <p:regular r:id="rId16"/>
      <p:bold r:id="rId17"/>
    </p:embeddedFont>
    <p:embeddedFont>
      <p:font typeface="Thasadith"/>
      <p:regular r:id="rId18"/>
      <p:bold r:id="rId19"/>
      <p:italic r:id="rId20"/>
      <p:boldItalic r:id="rId21"/>
    </p:embeddedFont>
    <p:embeddedFont>
      <p:font typeface="Barlow SemiBold"/>
      <p:regular r:id="rId22"/>
      <p:bold r:id="rId23"/>
      <p:italic r:id="rId24"/>
      <p:boldItalic r:id="rId25"/>
    </p:embeddedFont>
    <p:embeddedFont>
      <p:font typeface="Marvel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Thasadith-italic.fntdata"/><Relationship Id="rId22" Type="http://schemas.openxmlformats.org/officeDocument/2006/relationships/font" Target="fonts/BarlowSemiBold-regular.fntdata"/><Relationship Id="rId21" Type="http://schemas.openxmlformats.org/officeDocument/2006/relationships/font" Target="fonts/Thasadith-boldItalic.fntdata"/><Relationship Id="rId24" Type="http://schemas.openxmlformats.org/officeDocument/2006/relationships/font" Target="fonts/BarlowSemiBold-italic.fntdata"/><Relationship Id="rId23" Type="http://schemas.openxmlformats.org/officeDocument/2006/relationships/font" Target="fonts/BarlowSemiBold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font" Target="fonts/AssistantMedium-bold.fntdata"/><Relationship Id="rId26" Type="http://schemas.openxmlformats.org/officeDocument/2006/relationships/font" Target="fonts/Marvel-regular.fntdata"/><Relationship Id="rId25" Type="http://schemas.openxmlformats.org/officeDocument/2006/relationships/font" Target="fonts/BarlowSemiBold-boldItalic.fntdata"/><Relationship Id="rId28" Type="http://schemas.openxmlformats.org/officeDocument/2006/relationships/font" Target="fonts/Marvel-italic.fntdata"/><Relationship Id="rId27" Type="http://schemas.openxmlformats.org/officeDocument/2006/relationships/font" Target="fonts/Marvel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arvel-boldItalic.fntdata"/><Relationship Id="rId7" Type="http://schemas.openxmlformats.org/officeDocument/2006/relationships/slide" Target="slides/slide3.xml"/><Relationship Id="rId8" Type="http://schemas.openxmlformats.org/officeDocument/2006/relationships/font" Target="fonts/AssistantMedium-regular.fntdata"/><Relationship Id="rId11" Type="http://schemas.openxmlformats.org/officeDocument/2006/relationships/font" Target="fonts/PTSerif-bold.fntdata"/><Relationship Id="rId10" Type="http://schemas.openxmlformats.org/officeDocument/2006/relationships/font" Target="fonts/PTSerif-regular.fntdata"/><Relationship Id="rId13" Type="http://schemas.openxmlformats.org/officeDocument/2006/relationships/font" Target="fonts/PTSerif-boldItalic.fntdata"/><Relationship Id="rId12" Type="http://schemas.openxmlformats.org/officeDocument/2006/relationships/font" Target="fonts/PTSerif-italic.fntdata"/><Relationship Id="rId15" Type="http://schemas.openxmlformats.org/officeDocument/2006/relationships/font" Target="fonts/AssistantLight-bold.fntdata"/><Relationship Id="rId14" Type="http://schemas.openxmlformats.org/officeDocument/2006/relationships/font" Target="fonts/AssistantLight-regular.fntdata"/><Relationship Id="rId17" Type="http://schemas.openxmlformats.org/officeDocument/2006/relationships/font" Target="fonts/Assistant-bold.fntdata"/><Relationship Id="rId16" Type="http://schemas.openxmlformats.org/officeDocument/2006/relationships/font" Target="fonts/Assistant-regular.fntdata"/><Relationship Id="rId19" Type="http://schemas.openxmlformats.org/officeDocument/2006/relationships/font" Target="fonts/Thasadith-bold.fntdata"/><Relationship Id="rId18" Type="http://schemas.openxmlformats.org/officeDocument/2006/relationships/font" Target="fonts/Thasadith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07c3e161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07c3e161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0a131ff51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70a131ff51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0a131ff5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70a131ff5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704675" y="-232625"/>
            <a:ext cx="7994100" cy="4113900"/>
          </a:xfrm>
          <a:prstGeom prst="roundRect">
            <a:avLst>
              <a:gd fmla="val 16667" name="adj"/>
            </a:avLst>
          </a:prstGeom>
          <a:solidFill>
            <a:schemeClr val="lt2">
              <a:alpha val="606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13900" y="2822600"/>
            <a:ext cx="2913300" cy="2610000"/>
          </a:xfrm>
          <a:prstGeom prst="roundRect">
            <a:avLst>
              <a:gd fmla="val 16667" name="adj"/>
            </a:avLst>
          </a:prstGeom>
          <a:solidFill>
            <a:schemeClr val="accent3">
              <a:alpha val="528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7898825" y="407700"/>
            <a:ext cx="2111400" cy="1952400"/>
          </a:xfrm>
          <a:prstGeom prst="roundRect">
            <a:avLst>
              <a:gd fmla="val 16667" name="adj"/>
            </a:avLst>
          </a:prstGeom>
          <a:solidFill>
            <a:schemeClr val="accent3">
              <a:alpha val="528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 rot="896">
            <a:off x="1043701" y="907800"/>
            <a:ext cx="69042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 rot="1416">
            <a:off x="5456962" y="3940825"/>
            <a:ext cx="29133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picture">
  <p:cSld name="CUSTOM_12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/>
          <p:nvPr/>
        </p:nvSpPr>
        <p:spPr>
          <a:xfrm>
            <a:off x="3905250" y="402050"/>
            <a:ext cx="5990400" cy="3117900"/>
          </a:xfrm>
          <a:prstGeom prst="roundRect">
            <a:avLst>
              <a:gd fmla="val 13861" name="adj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1"/>
          <p:cNvSpPr txBox="1"/>
          <p:nvPr>
            <p:ph type="title"/>
          </p:nvPr>
        </p:nvSpPr>
        <p:spPr>
          <a:xfrm>
            <a:off x="4213400" y="997550"/>
            <a:ext cx="3739800" cy="1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9pPr>
          </a:lstStyle>
          <a:p/>
        </p:txBody>
      </p:sp>
      <p:sp>
        <p:nvSpPr>
          <p:cNvPr id="53" name="Google Shape;53;p11"/>
          <p:cNvSpPr txBox="1"/>
          <p:nvPr>
            <p:ph idx="2" type="title"/>
          </p:nvPr>
        </p:nvSpPr>
        <p:spPr>
          <a:xfrm>
            <a:off x="637750" y="540000"/>
            <a:ext cx="3325500" cy="7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hasCustomPrompt="1" type="title"/>
          </p:nvPr>
        </p:nvSpPr>
        <p:spPr>
          <a:xfrm rot="121">
            <a:off x="345816" y="2356616"/>
            <a:ext cx="8520600" cy="123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2"/>
          <p:cNvSpPr txBox="1"/>
          <p:nvPr>
            <p:ph idx="1" type="subTitle"/>
          </p:nvPr>
        </p:nvSpPr>
        <p:spPr>
          <a:xfrm flipH="1">
            <a:off x="3482150" y="1567376"/>
            <a:ext cx="2179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9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/>
          <p:nvPr/>
        </p:nvSpPr>
        <p:spPr>
          <a:xfrm>
            <a:off x="7091100" y="1841410"/>
            <a:ext cx="3395100" cy="2385600"/>
          </a:xfrm>
          <a:prstGeom prst="roundRect">
            <a:avLst>
              <a:gd fmla="val 13861" name="adj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3"/>
          <p:cNvSpPr/>
          <p:nvPr/>
        </p:nvSpPr>
        <p:spPr>
          <a:xfrm>
            <a:off x="-1309250" y="1841410"/>
            <a:ext cx="3395100" cy="2385600"/>
          </a:xfrm>
          <a:prstGeom prst="roundRect">
            <a:avLst>
              <a:gd fmla="val 13861" name="adj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/>
          <p:nvPr/>
        </p:nvSpPr>
        <p:spPr>
          <a:xfrm>
            <a:off x="7743900" y="-40925"/>
            <a:ext cx="1514400" cy="1058100"/>
          </a:xfrm>
          <a:prstGeom prst="roundRect">
            <a:avLst>
              <a:gd fmla="val 16667" name="adj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3"/>
          <p:cNvSpPr txBox="1"/>
          <p:nvPr>
            <p:ph hasCustomPrompt="1" type="title"/>
          </p:nvPr>
        </p:nvSpPr>
        <p:spPr>
          <a:xfrm flipH="1">
            <a:off x="7371856" y="2213414"/>
            <a:ext cx="12096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b="0" sz="60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/>
          <p:nvPr>
            <p:ph idx="1" type="subTitle"/>
          </p:nvPr>
        </p:nvSpPr>
        <p:spPr>
          <a:xfrm flipH="1">
            <a:off x="2078142" y="2477830"/>
            <a:ext cx="22194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3" name="Google Shape;63;p13"/>
          <p:cNvSpPr txBox="1"/>
          <p:nvPr>
            <p:ph idx="2" type="subTitle"/>
          </p:nvPr>
        </p:nvSpPr>
        <p:spPr>
          <a:xfrm>
            <a:off x="4937908" y="2477830"/>
            <a:ext cx="21570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3" type="title"/>
          </p:nvPr>
        </p:nvSpPr>
        <p:spPr>
          <a:xfrm>
            <a:off x="4171050" y="344700"/>
            <a:ext cx="43452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65" name="Google Shape;65;p13"/>
          <p:cNvSpPr txBox="1"/>
          <p:nvPr>
            <p:ph idx="4" type="subTitle"/>
          </p:nvPr>
        </p:nvSpPr>
        <p:spPr>
          <a:xfrm flipH="1">
            <a:off x="2078142" y="3439460"/>
            <a:ext cx="22194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5" type="subTitle"/>
          </p:nvPr>
        </p:nvSpPr>
        <p:spPr>
          <a:xfrm>
            <a:off x="5052207" y="3439460"/>
            <a:ext cx="20427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6" type="subTitle"/>
          </p:nvPr>
        </p:nvSpPr>
        <p:spPr>
          <a:xfrm flipH="1">
            <a:off x="2078080" y="1905938"/>
            <a:ext cx="3130200" cy="74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hasadith"/>
              <a:buNone/>
              <a:defRPr b="1" sz="2400">
                <a:latin typeface="Marvel"/>
                <a:ea typeface="Marvel"/>
                <a:cs typeface="Marvel"/>
                <a:sym typeface="Marve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9pPr>
          </a:lstStyle>
          <a:p/>
        </p:txBody>
      </p:sp>
      <p:sp>
        <p:nvSpPr>
          <p:cNvPr id="68" name="Google Shape;68;p13"/>
          <p:cNvSpPr txBox="1"/>
          <p:nvPr>
            <p:ph idx="7" type="subTitle"/>
          </p:nvPr>
        </p:nvSpPr>
        <p:spPr>
          <a:xfrm>
            <a:off x="4937982" y="1905938"/>
            <a:ext cx="2157000" cy="74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hasadith"/>
              <a:buNone/>
              <a:defRPr b="1" sz="2400">
                <a:latin typeface="Marvel"/>
                <a:ea typeface="Marvel"/>
                <a:cs typeface="Marvel"/>
                <a:sym typeface="Marve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9pPr>
          </a:lstStyle>
          <a:p/>
        </p:txBody>
      </p:sp>
      <p:sp>
        <p:nvSpPr>
          <p:cNvPr id="69" name="Google Shape;69;p13"/>
          <p:cNvSpPr txBox="1"/>
          <p:nvPr>
            <p:ph idx="8" type="subTitle"/>
          </p:nvPr>
        </p:nvSpPr>
        <p:spPr>
          <a:xfrm flipH="1">
            <a:off x="2078080" y="3156197"/>
            <a:ext cx="31302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hasadith"/>
              <a:buNone/>
              <a:defRPr b="1" sz="2400">
                <a:latin typeface="Marvel"/>
                <a:ea typeface="Marvel"/>
                <a:cs typeface="Marvel"/>
                <a:sym typeface="Marve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9pPr>
          </a:lstStyle>
          <a:p/>
        </p:txBody>
      </p:sp>
      <p:sp>
        <p:nvSpPr>
          <p:cNvPr id="70" name="Google Shape;70;p13"/>
          <p:cNvSpPr txBox="1"/>
          <p:nvPr>
            <p:ph idx="9" type="subTitle"/>
          </p:nvPr>
        </p:nvSpPr>
        <p:spPr>
          <a:xfrm>
            <a:off x="5156980" y="3156197"/>
            <a:ext cx="19380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hasadith"/>
              <a:buNone/>
              <a:defRPr b="1" sz="2400">
                <a:latin typeface="Marvel"/>
                <a:ea typeface="Marvel"/>
                <a:cs typeface="Marvel"/>
                <a:sym typeface="Marve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hasadith"/>
              <a:buNone/>
              <a:defRPr>
                <a:latin typeface="Thasadith"/>
                <a:ea typeface="Thasadith"/>
                <a:cs typeface="Thasadith"/>
                <a:sym typeface="Thasadith"/>
              </a:defRPr>
            </a:lvl9pPr>
          </a:lstStyle>
          <a:p/>
        </p:txBody>
      </p:sp>
      <p:sp>
        <p:nvSpPr>
          <p:cNvPr id="71" name="Google Shape;71;p13"/>
          <p:cNvSpPr txBox="1"/>
          <p:nvPr>
            <p:ph hasCustomPrompt="1" idx="13" type="title"/>
          </p:nvPr>
        </p:nvSpPr>
        <p:spPr>
          <a:xfrm>
            <a:off x="430634" y="3188375"/>
            <a:ext cx="13236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500"/>
              <a:buNone/>
              <a:defRPr b="0"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/>
          <p:nvPr>
            <p:ph hasCustomPrompt="1" idx="14" type="title"/>
          </p:nvPr>
        </p:nvSpPr>
        <p:spPr>
          <a:xfrm flipH="1">
            <a:off x="7371856" y="3188375"/>
            <a:ext cx="13236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b="0" sz="60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/>
          <p:nvPr>
            <p:ph hasCustomPrompt="1" idx="15" type="title"/>
          </p:nvPr>
        </p:nvSpPr>
        <p:spPr>
          <a:xfrm>
            <a:off x="430634" y="2213414"/>
            <a:ext cx="13236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500"/>
              <a:buNone/>
              <a:defRPr b="0"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>
            <a:off x="7743900" y="-40925"/>
            <a:ext cx="1514400" cy="1058100"/>
          </a:xfrm>
          <a:prstGeom prst="roundRect">
            <a:avLst>
              <a:gd fmla="val 16667" name="adj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 txBox="1"/>
          <p:nvPr>
            <p:ph type="ctrTitle"/>
          </p:nvPr>
        </p:nvSpPr>
        <p:spPr>
          <a:xfrm flipH="1">
            <a:off x="4329625" y="1159009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7" name="Google Shape;77;p14"/>
          <p:cNvSpPr txBox="1"/>
          <p:nvPr>
            <p:ph idx="1" type="subTitle"/>
          </p:nvPr>
        </p:nvSpPr>
        <p:spPr>
          <a:xfrm flipH="1">
            <a:off x="4329625" y="1574383"/>
            <a:ext cx="20034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8" name="Google Shape;78;p14"/>
          <p:cNvSpPr txBox="1"/>
          <p:nvPr>
            <p:ph idx="2" type="ctrTitle"/>
          </p:nvPr>
        </p:nvSpPr>
        <p:spPr>
          <a:xfrm flipH="1">
            <a:off x="5520250" y="3259548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9" name="Google Shape;79;p14"/>
          <p:cNvSpPr txBox="1"/>
          <p:nvPr>
            <p:ph idx="3" type="subTitle"/>
          </p:nvPr>
        </p:nvSpPr>
        <p:spPr>
          <a:xfrm flipH="1">
            <a:off x="5520250" y="3686221"/>
            <a:ext cx="2439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80" name="Google Shape;80;p14"/>
          <p:cNvSpPr txBox="1"/>
          <p:nvPr>
            <p:ph idx="4" type="ctrTitle"/>
          </p:nvPr>
        </p:nvSpPr>
        <p:spPr>
          <a:xfrm flipH="1">
            <a:off x="4939225" y="2230130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1" name="Google Shape;81;p14"/>
          <p:cNvSpPr txBox="1"/>
          <p:nvPr>
            <p:ph idx="5" type="subTitle"/>
          </p:nvPr>
        </p:nvSpPr>
        <p:spPr>
          <a:xfrm flipH="1">
            <a:off x="4939225" y="2651881"/>
            <a:ext cx="20034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82" name="Google Shape;82;p14"/>
          <p:cNvSpPr txBox="1"/>
          <p:nvPr>
            <p:ph idx="6" type="title"/>
          </p:nvPr>
        </p:nvSpPr>
        <p:spPr>
          <a:xfrm>
            <a:off x="5427350" y="356124"/>
            <a:ext cx="3097800" cy="9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_1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7743900" y="-40925"/>
            <a:ext cx="1514400" cy="1058100"/>
          </a:xfrm>
          <a:prstGeom prst="roundRect">
            <a:avLst>
              <a:gd fmla="val 16667" name="adj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5"/>
          <p:cNvSpPr txBox="1"/>
          <p:nvPr>
            <p:ph idx="1" type="subTitle"/>
          </p:nvPr>
        </p:nvSpPr>
        <p:spPr>
          <a:xfrm flipH="1">
            <a:off x="5108325" y="2292100"/>
            <a:ext cx="3041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86" name="Google Shape;86;p15"/>
          <p:cNvSpPr txBox="1"/>
          <p:nvPr>
            <p:ph idx="2" type="subTitle"/>
          </p:nvPr>
        </p:nvSpPr>
        <p:spPr>
          <a:xfrm flipH="1">
            <a:off x="872325" y="2286475"/>
            <a:ext cx="3101100" cy="105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87" name="Google Shape;87;p15"/>
          <p:cNvSpPr txBox="1"/>
          <p:nvPr>
            <p:ph type="title"/>
          </p:nvPr>
        </p:nvSpPr>
        <p:spPr>
          <a:xfrm>
            <a:off x="3842525" y="354225"/>
            <a:ext cx="4674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88" name="Google Shape;88;p15"/>
          <p:cNvSpPr txBox="1"/>
          <p:nvPr>
            <p:ph idx="3" type="subTitle"/>
          </p:nvPr>
        </p:nvSpPr>
        <p:spPr>
          <a:xfrm flipH="1">
            <a:off x="5170232" y="3921525"/>
            <a:ext cx="1649700" cy="63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2400">
                <a:latin typeface="Marvel"/>
                <a:ea typeface="Marvel"/>
                <a:cs typeface="Marvel"/>
                <a:sym typeface="Marve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9pPr>
          </a:lstStyle>
          <a:p/>
        </p:txBody>
      </p:sp>
      <p:sp>
        <p:nvSpPr>
          <p:cNvPr id="89" name="Google Shape;89;p15"/>
          <p:cNvSpPr txBox="1"/>
          <p:nvPr>
            <p:ph idx="4" type="subTitle"/>
          </p:nvPr>
        </p:nvSpPr>
        <p:spPr>
          <a:xfrm flipH="1">
            <a:off x="2291625" y="3921514"/>
            <a:ext cx="1681800" cy="63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2400">
                <a:latin typeface="Marvel"/>
                <a:ea typeface="Marvel"/>
                <a:cs typeface="Marvel"/>
                <a:sym typeface="Marve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">
  <p:cSld name="CUSTOM_2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/>
          <p:nvPr/>
        </p:nvSpPr>
        <p:spPr>
          <a:xfrm>
            <a:off x="-123750" y="-40925"/>
            <a:ext cx="1514400" cy="1058100"/>
          </a:xfrm>
          <a:prstGeom prst="roundRect">
            <a:avLst>
              <a:gd fmla="val 16667" name="adj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6"/>
          <p:cNvSpPr txBox="1"/>
          <p:nvPr>
            <p:ph type="ctrTitle"/>
          </p:nvPr>
        </p:nvSpPr>
        <p:spPr>
          <a:xfrm flipH="1">
            <a:off x="6605688" y="2489339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3" name="Google Shape;93;p16"/>
          <p:cNvSpPr txBox="1"/>
          <p:nvPr>
            <p:ph idx="1" type="subTitle"/>
          </p:nvPr>
        </p:nvSpPr>
        <p:spPr>
          <a:xfrm flipH="1">
            <a:off x="6404388" y="2911450"/>
            <a:ext cx="1963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4" name="Google Shape;94;p16"/>
          <p:cNvSpPr txBox="1"/>
          <p:nvPr>
            <p:ph idx="2" type="ctrTitle"/>
          </p:nvPr>
        </p:nvSpPr>
        <p:spPr>
          <a:xfrm flipH="1">
            <a:off x="977706" y="2489339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5" name="Google Shape;95;p16"/>
          <p:cNvSpPr txBox="1"/>
          <p:nvPr>
            <p:ph idx="3" type="subTitle"/>
          </p:nvPr>
        </p:nvSpPr>
        <p:spPr>
          <a:xfrm flipH="1">
            <a:off x="877501" y="2911450"/>
            <a:ext cx="17610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6" name="Google Shape;96;p16"/>
          <p:cNvSpPr txBox="1"/>
          <p:nvPr>
            <p:ph idx="4" type="ctrTitle"/>
          </p:nvPr>
        </p:nvSpPr>
        <p:spPr>
          <a:xfrm flipH="1">
            <a:off x="3664356" y="2489339"/>
            <a:ext cx="1815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7" name="Google Shape;97;p16"/>
          <p:cNvSpPr txBox="1"/>
          <p:nvPr>
            <p:ph idx="5" type="subTitle"/>
          </p:nvPr>
        </p:nvSpPr>
        <p:spPr>
          <a:xfrm flipH="1">
            <a:off x="3664351" y="2911450"/>
            <a:ext cx="18153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8" name="Google Shape;98;p16"/>
          <p:cNvSpPr txBox="1"/>
          <p:nvPr>
            <p:ph idx="6" type="title"/>
          </p:nvPr>
        </p:nvSpPr>
        <p:spPr>
          <a:xfrm>
            <a:off x="603525" y="355646"/>
            <a:ext cx="33936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3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/>
          <p:nvPr/>
        </p:nvSpPr>
        <p:spPr>
          <a:xfrm>
            <a:off x="-123750" y="-40925"/>
            <a:ext cx="1514400" cy="1058100"/>
          </a:xfrm>
          <a:prstGeom prst="roundRect">
            <a:avLst>
              <a:gd fmla="val 16667" name="adj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 txBox="1"/>
          <p:nvPr>
            <p:ph type="ctrTitle"/>
          </p:nvPr>
        </p:nvSpPr>
        <p:spPr>
          <a:xfrm flipH="1">
            <a:off x="6196038" y="1526811"/>
            <a:ext cx="18240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02" name="Google Shape;102;p17"/>
          <p:cNvSpPr txBox="1"/>
          <p:nvPr>
            <p:ph idx="1" type="subTitle"/>
          </p:nvPr>
        </p:nvSpPr>
        <p:spPr>
          <a:xfrm flipH="1">
            <a:off x="6050688" y="2114681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3" name="Google Shape;103;p17"/>
          <p:cNvSpPr txBox="1"/>
          <p:nvPr>
            <p:ph idx="2" type="ctrTitle"/>
          </p:nvPr>
        </p:nvSpPr>
        <p:spPr>
          <a:xfrm flipH="1">
            <a:off x="3817913" y="1526811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04" name="Google Shape;104;p17"/>
          <p:cNvSpPr txBox="1"/>
          <p:nvPr>
            <p:ph idx="3" type="subTitle"/>
          </p:nvPr>
        </p:nvSpPr>
        <p:spPr>
          <a:xfrm flipH="1">
            <a:off x="3540863" y="2114681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5" name="Google Shape;105;p17"/>
          <p:cNvSpPr txBox="1"/>
          <p:nvPr>
            <p:ph idx="4" type="ctrTitle"/>
          </p:nvPr>
        </p:nvSpPr>
        <p:spPr>
          <a:xfrm flipH="1">
            <a:off x="6327738" y="3137772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06" name="Google Shape;106;p17"/>
          <p:cNvSpPr txBox="1"/>
          <p:nvPr>
            <p:ph idx="5" type="subTitle"/>
          </p:nvPr>
        </p:nvSpPr>
        <p:spPr>
          <a:xfrm flipH="1">
            <a:off x="6050688" y="3730243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7" name="Google Shape;107;p17"/>
          <p:cNvSpPr txBox="1"/>
          <p:nvPr>
            <p:ph idx="6" type="ctrTitle"/>
          </p:nvPr>
        </p:nvSpPr>
        <p:spPr>
          <a:xfrm flipH="1">
            <a:off x="1255663" y="1670211"/>
            <a:ext cx="1560600" cy="43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08" name="Google Shape;108;p17"/>
          <p:cNvSpPr txBox="1"/>
          <p:nvPr>
            <p:ph idx="7" type="subTitle"/>
          </p:nvPr>
        </p:nvSpPr>
        <p:spPr>
          <a:xfrm flipH="1">
            <a:off x="978613" y="2114680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9" name="Google Shape;109;p17"/>
          <p:cNvSpPr txBox="1"/>
          <p:nvPr>
            <p:ph idx="8" type="ctrTitle"/>
          </p:nvPr>
        </p:nvSpPr>
        <p:spPr>
          <a:xfrm flipH="1">
            <a:off x="3817913" y="3137772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10" name="Google Shape;110;p17"/>
          <p:cNvSpPr txBox="1"/>
          <p:nvPr>
            <p:ph idx="9" type="subTitle"/>
          </p:nvPr>
        </p:nvSpPr>
        <p:spPr>
          <a:xfrm flipH="1">
            <a:off x="3540863" y="3730243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1" name="Google Shape;111;p17"/>
          <p:cNvSpPr txBox="1"/>
          <p:nvPr>
            <p:ph idx="13" type="ctrTitle"/>
          </p:nvPr>
        </p:nvSpPr>
        <p:spPr>
          <a:xfrm flipH="1">
            <a:off x="1255664" y="3137780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12" name="Google Shape;112;p17"/>
          <p:cNvSpPr txBox="1"/>
          <p:nvPr>
            <p:ph idx="14" type="subTitle"/>
          </p:nvPr>
        </p:nvSpPr>
        <p:spPr>
          <a:xfrm flipH="1">
            <a:off x="978613" y="3730257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3" name="Google Shape;113;p17"/>
          <p:cNvSpPr txBox="1"/>
          <p:nvPr>
            <p:ph idx="15" type="title"/>
          </p:nvPr>
        </p:nvSpPr>
        <p:spPr>
          <a:xfrm>
            <a:off x="594650" y="355650"/>
            <a:ext cx="24630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numbers">
  <p:cSld name="CUSTOM_4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/>
          <p:nvPr/>
        </p:nvSpPr>
        <p:spPr>
          <a:xfrm>
            <a:off x="-123750" y="-40925"/>
            <a:ext cx="1514400" cy="1058100"/>
          </a:xfrm>
          <a:prstGeom prst="roundRect">
            <a:avLst>
              <a:gd fmla="val 16667" name="adj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8"/>
          <p:cNvSpPr txBox="1"/>
          <p:nvPr>
            <p:ph hasCustomPrompt="1" type="title"/>
          </p:nvPr>
        </p:nvSpPr>
        <p:spPr>
          <a:xfrm>
            <a:off x="616850" y="3390750"/>
            <a:ext cx="3414600" cy="82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7200"/>
              <a:buNone/>
              <a:defRPr b="0"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7" name="Google Shape;117;p18"/>
          <p:cNvSpPr txBox="1"/>
          <p:nvPr>
            <p:ph hasCustomPrompt="1" idx="2" type="title"/>
          </p:nvPr>
        </p:nvSpPr>
        <p:spPr>
          <a:xfrm>
            <a:off x="2152775" y="1767150"/>
            <a:ext cx="3545700" cy="9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7200"/>
              <a:buNone/>
              <a:defRPr b="0"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8" name="Google Shape;118;p18"/>
          <p:cNvSpPr txBox="1"/>
          <p:nvPr>
            <p:ph idx="1" type="subTitle"/>
          </p:nvPr>
        </p:nvSpPr>
        <p:spPr>
          <a:xfrm flipH="1">
            <a:off x="4628375" y="3234752"/>
            <a:ext cx="2289300" cy="11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>
                <a:latin typeface="Marvel"/>
                <a:ea typeface="Marvel"/>
                <a:cs typeface="Marvel"/>
                <a:sym typeface="Marve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9" name="Google Shape;119;p18"/>
          <p:cNvSpPr txBox="1"/>
          <p:nvPr>
            <p:ph idx="3" type="subTitle"/>
          </p:nvPr>
        </p:nvSpPr>
        <p:spPr>
          <a:xfrm flipH="1">
            <a:off x="5925775" y="1739777"/>
            <a:ext cx="2289300" cy="11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>
                <a:latin typeface="Marvel"/>
                <a:ea typeface="Marvel"/>
                <a:cs typeface="Marvel"/>
                <a:sym typeface="Marve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0" name="Google Shape;120;p18"/>
          <p:cNvSpPr txBox="1"/>
          <p:nvPr>
            <p:ph idx="4" type="title"/>
          </p:nvPr>
        </p:nvSpPr>
        <p:spPr>
          <a:xfrm>
            <a:off x="603525" y="355646"/>
            <a:ext cx="33936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chnology design 1">
  <p:cSld name="CUSTOM_10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/>
          <p:nvPr/>
        </p:nvSpPr>
        <p:spPr>
          <a:xfrm>
            <a:off x="-123750" y="-40925"/>
            <a:ext cx="1514400" cy="1058100"/>
          </a:xfrm>
          <a:prstGeom prst="roundRect">
            <a:avLst>
              <a:gd fmla="val 16667" name="adj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9"/>
          <p:cNvSpPr txBox="1"/>
          <p:nvPr>
            <p:ph idx="1" type="subTitle"/>
          </p:nvPr>
        </p:nvSpPr>
        <p:spPr>
          <a:xfrm flipH="1">
            <a:off x="623531" y="1232948"/>
            <a:ext cx="1797000" cy="11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24" name="Google Shape;124;p19"/>
          <p:cNvSpPr txBox="1"/>
          <p:nvPr>
            <p:ph type="title"/>
          </p:nvPr>
        </p:nvSpPr>
        <p:spPr>
          <a:xfrm>
            <a:off x="594657" y="355641"/>
            <a:ext cx="3155400" cy="12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CUSTOM_13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/>
          <p:nvPr/>
        </p:nvSpPr>
        <p:spPr>
          <a:xfrm>
            <a:off x="-123750" y="-40925"/>
            <a:ext cx="1514400" cy="1058100"/>
          </a:xfrm>
          <a:prstGeom prst="roundRect">
            <a:avLst>
              <a:gd fmla="val 16667" name="adj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0"/>
          <p:cNvSpPr/>
          <p:nvPr/>
        </p:nvSpPr>
        <p:spPr>
          <a:xfrm>
            <a:off x="-549925" y="1709125"/>
            <a:ext cx="2855100" cy="2553900"/>
          </a:xfrm>
          <a:prstGeom prst="roundRect">
            <a:avLst>
              <a:gd fmla="val 7857" name="adj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0"/>
          <p:cNvSpPr txBox="1"/>
          <p:nvPr>
            <p:ph idx="1" type="body"/>
          </p:nvPr>
        </p:nvSpPr>
        <p:spPr>
          <a:xfrm>
            <a:off x="2305135" y="1433350"/>
            <a:ext cx="5140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 Light"/>
              <a:buChar char="●"/>
              <a:defRPr sz="1400"/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11150" lvl="6" marL="32004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129" name="Google Shape;129;p20"/>
          <p:cNvSpPr txBox="1"/>
          <p:nvPr>
            <p:ph type="title"/>
          </p:nvPr>
        </p:nvSpPr>
        <p:spPr>
          <a:xfrm>
            <a:off x="613650" y="356124"/>
            <a:ext cx="3097800" cy="9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780750" y="-221900"/>
            <a:ext cx="1514400" cy="1979700"/>
          </a:xfrm>
          <a:prstGeom prst="roundRect">
            <a:avLst>
              <a:gd fmla="val 16667" name="adj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5124450" y="4016925"/>
            <a:ext cx="4476000" cy="149100"/>
          </a:xfrm>
          <a:prstGeom prst="roundRect">
            <a:avLst>
              <a:gd fmla="val 50000" name="adj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4808100" y="2227200"/>
            <a:ext cx="36159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 flipH="1">
            <a:off x="5803800" y="3069000"/>
            <a:ext cx="2620200" cy="153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9" name="Google Shape;19;p3"/>
          <p:cNvSpPr txBox="1"/>
          <p:nvPr>
            <p:ph hasCustomPrompt="1" idx="2" type="title"/>
          </p:nvPr>
        </p:nvSpPr>
        <p:spPr>
          <a:xfrm>
            <a:off x="-77106" y="440775"/>
            <a:ext cx="3230100" cy="123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">
  <p:cSld name="CUSTOM_15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/>
          <p:nvPr/>
        </p:nvSpPr>
        <p:spPr>
          <a:xfrm>
            <a:off x="-479225" y="1792700"/>
            <a:ext cx="3395100" cy="2385600"/>
          </a:xfrm>
          <a:prstGeom prst="roundRect">
            <a:avLst>
              <a:gd fmla="val 13861" name="adj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1"/>
          <p:cNvSpPr/>
          <p:nvPr/>
        </p:nvSpPr>
        <p:spPr>
          <a:xfrm>
            <a:off x="-123750" y="-40925"/>
            <a:ext cx="1514400" cy="1058100"/>
          </a:xfrm>
          <a:prstGeom prst="roundRect">
            <a:avLst>
              <a:gd fmla="val 16667" name="adj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1"/>
          <p:cNvSpPr txBox="1"/>
          <p:nvPr>
            <p:ph idx="1" type="body"/>
          </p:nvPr>
        </p:nvSpPr>
        <p:spPr>
          <a:xfrm>
            <a:off x="2585266" y="2021066"/>
            <a:ext cx="5375700" cy="27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11150" lvl="6" marL="32004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134" name="Google Shape;134;p21"/>
          <p:cNvSpPr txBox="1"/>
          <p:nvPr>
            <p:ph type="title"/>
          </p:nvPr>
        </p:nvSpPr>
        <p:spPr>
          <a:xfrm>
            <a:off x="594651" y="355650"/>
            <a:ext cx="5888100" cy="12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SECTION_TITLE_AND_DESCRIPTION_1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/>
          <p:nvPr/>
        </p:nvSpPr>
        <p:spPr>
          <a:xfrm>
            <a:off x="-282050" y="1834150"/>
            <a:ext cx="3911100" cy="3598500"/>
          </a:xfrm>
          <a:prstGeom prst="roundRect">
            <a:avLst>
              <a:gd fmla="val 16667" name="adj"/>
            </a:avLst>
          </a:prstGeom>
          <a:solidFill>
            <a:schemeClr val="accent3">
              <a:alpha val="528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2"/>
          <p:cNvSpPr/>
          <p:nvPr/>
        </p:nvSpPr>
        <p:spPr>
          <a:xfrm>
            <a:off x="4105275" y="-232625"/>
            <a:ext cx="7013100" cy="2514300"/>
          </a:xfrm>
          <a:prstGeom prst="roundRect">
            <a:avLst>
              <a:gd fmla="val 16667" name="adj"/>
            </a:avLst>
          </a:prstGeom>
          <a:solidFill>
            <a:schemeClr val="lt2">
              <a:alpha val="606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2"/>
          <p:cNvSpPr/>
          <p:nvPr/>
        </p:nvSpPr>
        <p:spPr>
          <a:xfrm>
            <a:off x="2552700" y="4356550"/>
            <a:ext cx="1971600" cy="1076100"/>
          </a:xfrm>
          <a:prstGeom prst="roundRect">
            <a:avLst>
              <a:gd fmla="val 16667" name="adj"/>
            </a:avLst>
          </a:prstGeom>
          <a:solidFill>
            <a:schemeClr val="lt2">
              <a:alpha val="606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2"/>
          <p:cNvSpPr txBox="1"/>
          <p:nvPr>
            <p:ph idx="1" type="subTitle"/>
          </p:nvPr>
        </p:nvSpPr>
        <p:spPr>
          <a:xfrm>
            <a:off x="614730" y="2131575"/>
            <a:ext cx="2505900" cy="14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0" name="Google Shape;140;p22"/>
          <p:cNvSpPr txBox="1"/>
          <p:nvPr>
            <p:ph type="title"/>
          </p:nvPr>
        </p:nvSpPr>
        <p:spPr>
          <a:xfrm>
            <a:off x="5420751" y="422799"/>
            <a:ext cx="3097800" cy="9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1" name="Google Shape;141;p22"/>
          <p:cNvSpPr txBox="1"/>
          <p:nvPr/>
        </p:nvSpPr>
        <p:spPr>
          <a:xfrm>
            <a:off x="5732218" y="3504375"/>
            <a:ext cx="27687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7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/>
          <p:nvPr/>
        </p:nvSpPr>
        <p:spPr>
          <a:xfrm>
            <a:off x="7743900" y="-40925"/>
            <a:ext cx="1514400" cy="1058100"/>
          </a:xfrm>
          <a:prstGeom prst="roundRect">
            <a:avLst>
              <a:gd fmla="val 16667" name="adj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3"/>
          <p:cNvSpPr txBox="1"/>
          <p:nvPr>
            <p:ph type="title"/>
          </p:nvPr>
        </p:nvSpPr>
        <p:spPr>
          <a:xfrm>
            <a:off x="4171050" y="344700"/>
            <a:ext cx="43452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6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4064375" y="3780725"/>
            <a:ext cx="5877000" cy="966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-219000" y="1904250"/>
            <a:ext cx="2558400" cy="1335000"/>
          </a:xfrm>
          <a:prstGeom prst="roundRect">
            <a:avLst>
              <a:gd fmla="val 16667" name="adj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000575" y="1587725"/>
            <a:ext cx="4276800" cy="27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Font typeface="Raleway SemiBold"/>
              <a:buChar char="●"/>
              <a:defRPr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11150" lvl="6" marL="320040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type="title"/>
          </p:nvPr>
        </p:nvSpPr>
        <p:spPr>
          <a:xfrm>
            <a:off x="670850" y="2302053"/>
            <a:ext cx="3155400" cy="8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ctrTitle"/>
          </p:nvPr>
        </p:nvSpPr>
        <p:spPr>
          <a:xfrm flipH="1">
            <a:off x="5623705" y="1995919"/>
            <a:ext cx="1560600" cy="4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7" name="Google Shape;27;p5"/>
          <p:cNvSpPr txBox="1"/>
          <p:nvPr>
            <p:ph idx="1" type="subTitle"/>
          </p:nvPr>
        </p:nvSpPr>
        <p:spPr>
          <a:xfrm flipH="1">
            <a:off x="5623768" y="2402167"/>
            <a:ext cx="2516100" cy="17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ctrTitle"/>
          </p:nvPr>
        </p:nvSpPr>
        <p:spPr>
          <a:xfrm flipH="1">
            <a:off x="1702544" y="1995914"/>
            <a:ext cx="1817700" cy="4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9" name="Google Shape;29;p5"/>
          <p:cNvSpPr txBox="1"/>
          <p:nvPr>
            <p:ph idx="3" type="subTitle"/>
          </p:nvPr>
        </p:nvSpPr>
        <p:spPr>
          <a:xfrm flipH="1">
            <a:off x="1004132" y="2402167"/>
            <a:ext cx="2516100" cy="17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4" type="title"/>
          </p:nvPr>
        </p:nvSpPr>
        <p:spPr>
          <a:xfrm>
            <a:off x="5427350" y="356124"/>
            <a:ext cx="3097800" cy="9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-123750" y="-40925"/>
            <a:ext cx="1514400" cy="1058100"/>
          </a:xfrm>
          <a:prstGeom prst="roundRect">
            <a:avLst>
              <a:gd fmla="val 16667" name="adj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 txBox="1"/>
          <p:nvPr>
            <p:ph type="title"/>
          </p:nvPr>
        </p:nvSpPr>
        <p:spPr>
          <a:xfrm>
            <a:off x="594657" y="355641"/>
            <a:ext cx="3155400" cy="12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>
            <a:off x="-123750" y="-40925"/>
            <a:ext cx="1514400" cy="1058100"/>
          </a:xfrm>
          <a:prstGeom prst="roundRect">
            <a:avLst>
              <a:gd fmla="val 16667" name="adj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7"/>
          <p:cNvSpPr txBox="1"/>
          <p:nvPr>
            <p:ph idx="1" type="subTitle"/>
          </p:nvPr>
        </p:nvSpPr>
        <p:spPr>
          <a:xfrm flipH="1">
            <a:off x="624750" y="1321800"/>
            <a:ext cx="7704000" cy="33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type="title"/>
          </p:nvPr>
        </p:nvSpPr>
        <p:spPr>
          <a:xfrm>
            <a:off x="594657" y="355641"/>
            <a:ext cx="3155400" cy="12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/>
        </p:nvSpPr>
        <p:spPr>
          <a:xfrm flipH="1">
            <a:off x="1860825" y="-83950"/>
            <a:ext cx="7823400" cy="4096500"/>
          </a:xfrm>
          <a:prstGeom prst="roundRect">
            <a:avLst>
              <a:gd fmla="val 16667" name="adj"/>
            </a:avLst>
          </a:prstGeom>
          <a:solidFill>
            <a:schemeClr val="lt2">
              <a:alpha val="606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8"/>
          <p:cNvSpPr/>
          <p:nvPr/>
        </p:nvSpPr>
        <p:spPr>
          <a:xfrm flipH="1">
            <a:off x="-355425" y="2689375"/>
            <a:ext cx="2915400" cy="1835400"/>
          </a:xfrm>
          <a:prstGeom prst="roundRect">
            <a:avLst>
              <a:gd fmla="val 16667" name="adj"/>
            </a:avLst>
          </a:prstGeom>
          <a:solidFill>
            <a:schemeClr val="accent3">
              <a:alpha val="528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8"/>
          <p:cNvSpPr/>
          <p:nvPr/>
        </p:nvSpPr>
        <p:spPr>
          <a:xfrm flipH="1" rot="-5400000">
            <a:off x="6573275" y="4327150"/>
            <a:ext cx="2111400" cy="1952400"/>
          </a:xfrm>
          <a:prstGeom prst="roundRect">
            <a:avLst>
              <a:gd fmla="val 16667" name="adj"/>
            </a:avLst>
          </a:prstGeom>
          <a:solidFill>
            <a:schemeClr val="accent3">
              <a:alpha val="528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8"/>
          <p:cNvSpPr txBox="1"/>
          <p:nvPr>
            <p:ph type="title"/>
          </p:nvPr>
        </p:nvSpPr>
        <p:spPr>
          <a:xfrm>
            <a:off x="2961225" y="997550"/>
            <a:ext cx="3739800" cy="1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/>
          <p:nvPr>
            <p:ph idx="1" type="subTitle"/>
          </p:nvPr>
        </p:nvSpPr>
        <p:spPr>
          <a:xfrm>
            <a:off x="614730" y="2131575"/>
            <a:ext cx="2505900" cy="14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9"/>
          <p:cNvSpPr txBox="1"/>
          <p:nvPr>
            <p:ph type="title"/>
          </p:nvPr>
        </p:nvSpPr>
        <p:spPr>
          <a:xfrm>
            <a:off x="5420751" y="422799"/>
            <a:ext cx="3097800" cy="9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>
            <a:off x="-123750" y="-40925"/>
            <a:ext cx="1514400" cy="1058100"/>
          </a:xfrm>
          <a:prstGeom prst="roundRect">
            <a:avLst>
              <a:gd fmla="val 16667" name="adj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0"/>
          <p:cNvSpPr txBox="1"/>
          <p:nvPr>
            <p:ph idx="1" type="subTitle"/>
          </p:nvPr>
        </p:nvSpPr>
        <p:spPr>
          <a:xfrm flipH="1">
            <a:off x="609580" y="1236280"/>
            <a:ext cx="2237100" cy="25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9" name="Google Shape;49;p10"/>
          <p:cNvSpPr txBox="1"/>
          <p:nvPr>
            <p:ph type="title"/>
          </p:nvPr>
        </p:nvSpPr>
        <p:spPr>
          <a:xfrm>
            <a:off x="594651" y="355645"/>
            <a:ext cx="25581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b="1" sz="2400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b="1" sz="2400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b="1" sz="2400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b="1" sz="2400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b="1" sz="2400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b="1" sz="2400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b="1" sz="2400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b="1" sz="2400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b="1" sz="2400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 Light"/>
              <a:buChar char="●"/>
              <a:defRPr sz="18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 Light"/>
              <a:buChar char="○"/>
              <a:defRPr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indent="-3048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indent="-3048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indent="-3048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indent="-3048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indent="-3048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indent="-3048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indent="-3048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0975" y="2877175"/>
            <a:ext cx="2190099" cy="219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6"/>
          <p:cNvSpPr txBox="1"/>
          <p:nvPr/>
        </p:nvSpPr>
        <p:spPr>
          <a:xfrm>
            <a:off x="274600" y="384000"/>
            <a:ext cx="68775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100">
                <a:latin typeface="Barlow SemiBold"/>
                <a:ea typeface="Barlow SemiBold"/>
                <a:cs typeface="Barlow SemiBold"/>
                <a:sym typeface="Barlow SemiBold"/>
              </a:rPr>
              <a:t>Community Pulse</a:t>
            </a:r>
            <a:endParaRPr i="1" sz="1300"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Assistant Medium"/>
                <a:ea typeface="Assistant Medium"/>
                <a:cs typeface="Assistant Medium"/>
                <a:sym typeface="Assistant Medium"/>
              </a:rPr>
              <a:t>Caillyn Jeffery (PI), Anthony Cusat, Kermie Sherer, Ayat Mohammed (Collaborator)</a:t>
            </a:r>
            <a:endParaRPr sz="800">
              <a:latin typeface="Assistant Medium"/>
              <a:ea typeface="Assistant Medium"/>
              <a:cs typeface="Assistant Medium"/>
              <a:sym typeface="Assistan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Assistant Medium"/>
              <a:ea typeface="Assistant Medium"/>
              <a:cs typeface="Assistant Medium"/>
              <a:sym typeface="Assistan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Assistant Medium"/>
              <a:ea typeface="Assistant Medium"/>
              <a:cs typeface="Assistant Medium"/>
              <a:sym typeface="Assistan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Assistant Medium"/>
              <a:ea typeface="Assistant Medium"/>
              <a:cs typeface="Assistant Medium"/>
              <a:sym typeface="Assistan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ssistant Light"/>
                <a:ea typeface="Assistant Light"/>
                <a:cs typeface="Assistant Light"/>
                <a:sym typeface="Assistant Light"/>
              </a:rPr>
              <a:t>How can art &amp; color help us better understand our communities? </a:t>
            </a:r>
            <a:r>
              <a:rPr lang="en" sz="1200">
                <a:latin typeface="Assistant Light"/>
                <a:ea typeface="Assistant Light"/>
                <a:cs typeface="Assistant Light"/>
                <a:sym typeface="Assistant Light"/>
              </a:rPr>
              <a:t>Community</a:t>
            </a:r>
            <a:r>
              <a:rPr lang="en" sz="1200">
                <a:latin typeface="Assistant Light"/>
                <a:ea typeface="Assistant Light"/>
                <a:cs typeface="Assistant Light"/>
                <a:sym typeface="Assistant Light"/>
              </a:rPr>
              <a:t> Pulse is an interdisciplinary fine arts project that will visually represent the emotional well-being of a specified community. </a:t>
            </a:r>
            <a:endParaRPr sz="12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ssistant Light"/>
                <a:ea typeface="Assistant Light"/>
                <a:cs typeface="Assistant Light"/>
                <a:sym typeface="Assistant Light"/>
              </a:rPr>
              <a:t>Our research and methodology works at the intersection of visual arts, color theory, psychology, and computer science. Users within a chosen community will complete a survey assessing their emotional well-being. In turn, each user will be assigned a specific color that reflects averages of their emotional “data”.</a:t>
            </a:r>
            <a:endParaRPr sz="1200">
              <a:latin typeface="Assistant Light"/>
              <a:ea typeface="Assistant Light"/>
              <a:cs typeface="Assistant Light"/>
              <a:sym typeface="Assistant Light"/>
            </a:endParaRPr>
          </a:p>
        </p:txBody>
      </p:sp>
      <p:sp>
        <p:nvSpPr>
          <p:cNvPr id="153" name="Google Shape;153;p26"/>
          <p:cNvSpPr txBox="1"/>
          <p:nvPr/>
        </p:nvSpPr>
        <p:spPr>
          <a:xfrm>
            <a:off x="274600" y="2530950"/>
            <a:ext cx="515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ssistant Light"/>
                <a:ea typeface="Assistant Light"/>
                <a:cs typeface="Assistant Light"/>
                <a:sym typeface="Assistant Light"/>
              </a:rPr>
              <a:t>These i</a:t>
            </a:r>
            <a:r>
              <a:rPr lang="en" sz="1200">
                <a:latin typeface="Assistant Light"/>
                <a:ea typeface="Assistant Light"/>
                <a:cs typeface="Assistant Light"/>
                <a:sym typeface="Assistant Light"/>
              </a:rPr>
              <a:t>ndividual colors will be reflected in our final art piece; over time and with additional user input, our artwork will update and change, and in turn summarize the emotional well-being of the community as a whole.</a:t>
            </a:r>
            <a:endParaRPr sz="1200">
              <a:latin typeface="Assistant Light"/>
              <a:ea typeface="Assistant Light"/>
              <a:cs typeface="Assistant Light"/>
              <a:sym typeface="Assistant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/>
        </p:nvSpPr>
        <p:spPr>
          <a:xfrm>
            <a:off x="261100" y="197325"/>
            <a:ext cx="68775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latin typeface="Barlow SemiBold"/>
                <a:ea typeface="Barlow SemiBold"/>
                <a:cs typeface="Barlow SemiBold"/>
                <a:sym typeface="Barlow SemiBold"/>
              </a:rPr>
              <a:t>Progress &amp; Research</a:t>
            </a:r>
            <a:endParaRPr i="1" sz="1900"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ssistant Light"/>
              <a:buChar char="●"/>
            </a:pPr>
            <a:r>
              <a:rPr lang="en" sz="1000">
                <a:latin typeface="Assistant Light"/>
                <a:ea typeface="Assistant Light"/>
                <a:cs typeface="Assistant Light"/>
                <a:sym typeface="Assistant Light"/>
              </a:rPr>
              <a:t>Currently on Phase 2 (finalizing visual language &amp; developing </a:t>
            </a:r>
            <a:r>
              <a:rPr lang="en" sz="1000">
                <a:latin typeface="Assistant Light"/>
                <a:ea typeface="Assistant Light"/>
                <a:cs typeface="Assistant Light"/>
                <a:sym typeface="Assistant Light"/>
              </a:rPr>
              <a:t>community</a:t>
            </a:r>
            <a:r>
              <a:rPr lang="en" sz="1000">
                <a:latin typeface="Assistant Light"/>
                <a:ea typeface="Assistant Light"/>
                <a:cs typeface="Assistant Light"/>
                <a:sym typeface="Assistant Light"/>
              </a:rPr>
              <a:t> survey)</a:t>
            </a:r>
            <a:endParaRPr sz="10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ssistant Light"/>
              <a:buChar char="●"/>
            </a:pPr>
            <a:r>
              <a:rPr lang="en" sz="1000">
                <a:latin typeface="Assistant Light"/>
                <a:ea typeface="Assistant Light"/>
                <a:cs typeface="Assistant Light"/>
                <a:sym typeface="Assistant Light"/>
              </a:rPr>
              <a:t>Preliminary research </a:t>
            </a:r>
            <a:r>
              <a:rPr lang="en" sz="1000">
                <a:latin typeface="Assistant Light"/>
                <a:ea typeface="Assistant Light"/>
                <a:cs typeface="Assistant Light"/>
                <a:sym typeface="Assistant Light"/>
              </a:rPr>
              <a:t>questionnaire</a:t>
            </a:r>
            <a:r>
              <a:rPr lang="en" sz="1000">
                <a:latin typeface="Assistant Light"/>
                <a:ea typeface="Assistant Light"/>
                <a:cs typeface="Assistant Light"/>
                <a:sym typeface="Assistant Light"/>
              </a:rPr>
              <a:t> still pending</a:t>
            </a:r>
            <a:endParaRPr sz="10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ssistant Light"/>
              <a:buChar char="●"/>
            </a:pPr>
            <a:r>
              <a:rPr lang="en" sz="1000">
                <a:latin typeface="Assistant Light"/>
                <a:ea typeface="Assistant Light"/>
                <a:cs typeface="Assistant Light"/>
                <a:sym typeface="Assistant Light"/>
              </a:rPr>
              <a:t>PAD &amp; HSB/HSV system for computing emotion into color</a:t>
            </a:r>
            <a:endParaRPr sz="10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 u="sng"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Assistant Medium"/>
              <a:ea typeface="Assistant Medium"/>
              <a:cs typeface="Assistant Medium"/>
              <a:sym typeface="Assistan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Assistant Light"/>
              <a:ea typeface="Assistant Light"/>
              <a:cs typeface="Assistant Light"/>
              <a:sym typeface="Assistant Light"/>
            </a:endParaRPr>
          </a:p>
        </p:txBody>
      </p:sp>
      <p:pic>
        <p:nvPicPr>
          <p:cNvPr id="159" name="Google Shape;15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0600" y="1367023"/>
            <a:ext cx="1813300" cy="180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7"/>
          <p:cNvSpPr/>
          <p:nvPr/>
        </p:nvSpPr>
        <p:spPr>
          <a:xfrm>
            <a:off x="145549" y="1443525"/>
            <a:ext cx="2650500" cy="1092300"/>
          </a:xfrm>
          <a:prstGeom prst="roundRect">
            <a:avLst>
              <a:gd fmla="val 16667" name="adj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7"/>
          <p:cNvSpPr txBox="1"/>
          <p:nvPr/>
        </p:nvSpPr>
        <p:spPr>
          <a:xfrm>
            <a:off x="261100" y="1493325"/>
            <a:ext cx="24846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latin typeface="Assistant Light"/>
                <a:ea typeface="Assistant Light"/>
                <a:cs typeface="Assistant Light"/>
                <a:sym typeface="Assistant Light"/>
              </a:rPr>
              <a:t>PAD model (first developed by Mehrabian &amp; Russell, 1974) categorizes emotion on three scales- pleasure (desirability), dominance (pointedness or outwardness) and arousal (intensity).</a:t>
            </a:r>
            <a:endParaRPr sz="1050">
              <a:latin typeface="Assistant Light"/>
              <a:ea typeface="Assistant Light"/>
              <a:cs typeface="Assistant Light"/>
              <a:sym typeface="Assistant Light"/>
            </a:endParaRPr>
          </a:p>
        </p:txBody>
      </p:sp>
      <p:pic>
        <p:nvPicPr>
          <p:cNvPr id="162" name="Google Shape;16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8302" y="3002476"/>
            <a:ext cx="1813300" cy="182741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/>
          <p:nvPr/>
        </p:nvSpPr>
        <p:spPr>
          <a:xfrm>
            <a:off x="178149" y="3413525"/>
            <a:ext cx="2650500" cy="1092300"/>
          </a:xfrm>
          <a:prstGeom prst="roundRect">
            <a:avLst>
              <a:gd fmla="val 16667" name="adj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7"/>
          <p:cNvSpPr txBox="1"/>
          <p:nvPr/>
        </p:nvSpPr>
        <p:spPr>
          <a:xfrm>
            <a:off x="293700" y="3463325"/>
            <a:ext cx="24846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latin typeface="Assistant Light"/>
                <a:ea typeface="Assistant Light"/>
                <a:cs typeface="Assistant Light"/>
                <a:sym typeface="Assistant Light"/>
              </a:rPr>
              <a:t>HSB (or HSV) model categorizes color on three </a:t>
            </a:r>
            <a:r>
              <a:rPr lang="en" sz="1050">
                <a:latin typeface="Assistant Light"/>
                <a:ea typeface="Assistant Light"/>
                <a:cs typeface="Assistant Light"/>
                <a:sym typeface="Assistant Light"/>
              </a:rPr>
              <a:t>scales</a:t>
            </a:r>
            <a:r>
              <a:rPr lang="en" sz="1050">
                <a:latin typeface="Assistant Light"/>
                <a:ea typeface="Assistant Light"/>
                <a:cs typeface="Assistant Light"/>
                <a:sym typeface="Assistant Light"/>
              </a:rPr>
              <a:t>- hue, saturation, and brightness or value. </a:t>
            </a:r>
            <a:r>
              <a:rPr lang="en" sz="1050">
                <a:latin typeface="Assistant Light"/>
                <a:ea typeface="Assistant Light"/>
                <a:cs typeface="Assistant Light"/>
                <a:sym typeface="Assistant Light"/>
              </a:rPr>
              <a:t>Similar</a:t>
            </a:r>
            <a:r>
              <a:rPr lang="en" sz="1050">
                <a:latin typeface="Assistant Light"/>
                <a:ea typeface="Assistant Light"/>
                <a:cs typeface="Assistant Light"/>
                <a:sym typeface="Assistant Light"/>
              </a:rPr>
              <a:t> to RGB, this is a method for computers to identify and categorize color. </a:t>
            </a:r>
            <a:endParaRPr sz="1050">
              <a:latin typeface="Assistant Light"/>
              <a:ea typeface="Assistant Light"/>
              <a:cs typeface="Assistant Light"/>
              <a:sym typeface="Assistant Light"/>
            </a:endParaRPr>
          </a:p>
        </p:txBody>
      </p:sp>
      <p:sp>
        <p:nvSpPr>
          <p:cNvPr id="165" name="Google Shape;165;p27"/>
          <p:cNvSpPr txBox="1"/>
          <p:nvPr/>
        </p:nvSpPr>
        <p:spPr>
          <a:xfrm>
            <a:off x="6183550" y="1367025"/>
            <a:ext cx="282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ssistant Light"/>
              <a:ea typeface="Assistant Light"/>
              <a:cs typeface="Assistant Light"/>
              <a:sym typeface="Assistant Light"/>
            </a:endParaRPr>
          </a:p>
        </p:txBody>
      </p:sp>
      <p:sp>
        <p:nvSpPr>
          <p:cNvPr id="166" name="Google Shape;166;p27"/>
          <p:cNvSpPr txBox="1"/>
          <p:nvPr/>
        </p:nvSpPr>
        <p:spPr>
          <a:xfrm>
            <a:off x="6074500" y="1351450"/>
            <a:ext cx="293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ssistant Light"/>
              <a:ea typeface="Assistant Light"/>
              <a:cs typeface="Assistant Light"/>
              <a:sym typeface="Assistant Light"/>
            </a:endParaRPr>
          </a:p>
        </p:txBody>
      </p:sp>
      <p:sp>
        <p:nvSpPr>
          <p:cNvPr id="167" name="Google Shape;167;p27"/>
          <p:cNvSpPr/>
          <p:nvPr/>
        </p:nvSpPr>
        <p:spPr>
          <a:xfrm>
            <a:off x="5361250" y="1133375"/>
            <a:ext cx="3649500" cy="3863100"/>
          </a:xfrm>
          <a:prstGeom prst="roundRect">
            <a:avLst>
              <a:gd fmla="val 16667" name="adj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7"/>
          <p:cNvSpPr txBox="1"/>
          <p:nvPr/>
        </p:nvSpPr>
        <p:spPr>
          <a:xfrm>
            <a:off x="5604675" y="1309650"/>
            <a:ext cx="3284100" cy="25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>
                <a:latin typeface="Assistant"/>
                <a:ea typeface="Assistant"/>
                <a:cs typeface="Assistant"/>
                <a:sym typeface="Assistant"/>
              </a:rPr>
              <a:t>Our research on color’s </a:t>
            </a:r>
            <a:r>
              <a:rPr lang="en" sz="950">
                <a:latin typeface="Assistant"/>
                <a:ea typeface="Assistant"/>
                <a:cs typeface="Assistant"/>
                <a:sym typeface="Assistant"/>
              </a:rPr>
              <a:t>effect</a:t>
            </a:r>
            <a:r>
              <a:rPr lang="en" sz="950">
                <a:latin typeface="Assistant"/>
                <a:ea typeface="Assistant"/>
                <a:cs typeface="Assistant"/>
                <a:sym typeface="Assistant"/>
              </a:rPr>
              <a:t> on emotion shows that:</a:t>
            </a:r>
            <a:endParaRPr sz="950">
              <a:latin typeface="Assistant"/>
              <a:ea typeface="Assistant"/>
              <a:cs typeface="Assistant"/>
              <a:sym typeface="Assistant"/>
            </a:endParaRPr>
          </a:p>
          <a:p>
            <a:pPr indent="-288925" lvl="0" marL="457200" rtl="0" algn="l">
              <a:spcBef>
                <a:spcPts val="0"/>
              </a:spcBef>
              <a:spcAft>
                <a:spcPts val="0"/>
              </a:spcAft>
              <a:buSzPts val="950"/>
              <a:buFont typeface="Assistant Light"/>
              <a:buChar char="●"/>
            </a:pPr>
            <a:r>
              <a:rPr lang="en" sz="950">
                <a:latin typeface="Assistant Light"/>
                <a:ea typeface="Assistant Light"/>
                <a:cs typeface="Assistant Light"/>
                <a:sym typeface="Assistant Light"/>
              </a:rPr>
              <a:t>People generally associated emotions with negative connotations with purple, red, and yellow.</a:t>
            </a:r>
            <a:endParaRPr sz="95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-288925" lvl="0" marL="457200" rtl="0" algn="l">
              <a:spcBef>
                <a:spcPts val="0"/>
              </a:spcBef>
              <a:spcAft>
                <a:spcPts val="0"/>
              </a:spcAft>
              <a:buSzPts val="950"/>
              <a:buFont typeface="Assistant Light"/>
              <a:buChar char="●"/>
            </a:pPr>
            <a:r>
              <a:rPr lang="en" sz="950">
                <a:latin typeface="Assistant Light"/>
                <a:ea typeface="Assistant Light"/>
                <a:cs typeface="Assistant Light"/>
                <a:sym typeface="Assistant Light"/>
              </a:rPr>
              <a:t>People generally associated emotions with positive connotations with blue and green.</a:t>
            </a:r>
            <a:endParaRPr sz="95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-288925" lvl="0" marL="457200" rtl="0" algn="l">
              <a:spcBef>
                <a:spcPts val="0"/>
              </a:spcBef>
              <a:spcAft>
                <a:spcPts val="0"/>
              </a:spcAft>
              <a:buSzPts val="950"/>
              <a:buFont typeface="Assistant Light"/>
              <a:buChar char="●"/>
            </a:pPr>
            <a:r>
              <a:rPr lang="en" sz="950">
                <a:latin typeface="Assistant Light"/>
                <a:ea typeface="Assistant Light"/>
                <a:cs typeface="Assistant Light"/>
                <a:sym typeface="Assistant Light"/>
              </a:rPr>
              <a:t>Colors that leaned towards black were generally associated with emotions with higher dominance.</a:t>
            </a:r>
            <a:endParaRPr sz="95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-288925" lvl="0" marL="457200" rtl="0" algn="l">
              <a:spcBef>
                <a:spcPts val="0"/>
              </a:spcBef>
              <a:spcAft>
                <a:spcPts val="0"/>
              </a:spcAft>
              <a:buSzPts val="950"/>
              <a:buFont typeface="Assistant Light"/>
              <a:buChar char="●"/>
            </a:pPr>
            <a:r>
              <a:rPr lang="en" sz="950">
                <a:latin typeface="Assistant Light"/>
                <a:ea typeface="Assistant Light"/>
                <a:cs typeface="Assistant Light"/>
                <a:sym typeface="Assistant Light"/>
              </a:rPr>
              <a:t>Colors that were more saturated were generally associated with more intense emotions.</a:t>
            </a:r>
            <a:endParaRPr sz="95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>
                <a:latin typeface="Assistant"/>
                <a:ea typeface="Assistant"/>
                <a:cs typeface="Assistant"/>
                <a:sym typeface="Assistant"/>
              </a:rPr>
              <a:t>Using this research, we have developed a new model:</a:t>
            </a:r>
            <a:endParaRPr sz="950">
              <a:latin typeface="Assistant"/>
              <a:ea typeface="Assistant"/>
              <a:cs typeface="Assistant"/>
              <a:sym typeface="Assistant"/>
            </a:endParaRPr>
          </a:p>
          <a:p>
            <a:pPr indent="-288925" lvl="0" marL="457200" rtl="0" algn="l">
              <a:spcBef>
                <a:spcPts val="0"/>
              </a:spcBef>
              <a:spcAft>
                <a:spcPts val="0"/>
              </a:spcAft>
              <a:buSzPts val="950"/>
              <a:buFont typeface="Assistant Light"/>
              <a:buChar char="●"/>
            </a:pPr>
            <a:r>
              <a:rPr lang="en" sz="950">
                <a:latin typeface="Assistant Light"/>
                <a:ea typeface="Assistant Light"/>
                <a:cs typeface="Assistant Light"/>
                <a:sym typeface="Assistant Light"/>
              </a:rPr>
              <a:t>Pleasure</a:t>
            </a:r>
            <a:r>
              <a:rPr lang="en" sz="950">
                <a:latin typeface="Assistant Light"/>
                <a:ea typeface="Assistant Light"/>
                <a:cs typeface="Assistant Light"/>
                <a:sym typeface="Assistant Light"/>
              </a:rPr>
              <a:t> = Hue</a:t>
            </a:r>
            <a:endParaRPr sz="95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-288925" lvl="0" marL="457200" rtl="0" algn="l">
              <a:spcBef>
                <a:spcPts val="0"/>
              </a:spcBef>
              <a:spcAft>
                <a:spcPts val="0"/>
              </a:spcAft>
              <a:buSzPts val="950"/>
              <a:buFont typeface="Assistant Light"/>
              <a:buChar char="●"/>
            </a:pPr>
            <a:r>
              <a:rPr lang="en" sz="950">
                <a:latin typeface="Assistant Light"/>
                <a:ea typeface="Assistant Light"/>
                <a:cs typeface="Assistant Light"/>
                <a:sym typeface="Assistant Light"/>
              </a:rPr>
              <a:t>Arousal = Saturation</a:t>
            </a:r>
            <a:endParaRPr sz="95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-288925" lvl="0" marL="457200" rtl="0" algn="l">
              <a:spcBef>
                <a:spcPts val="0"/>
              </a:spcBef>
              <a:spcAft>
                <a:spcPts val="0"/>
              </a:spcAft>
              <a:buSzPts val="950"/>
              <a:buFont typeface="Assistant Light"/>
              <a:buChar char="●"/>
            </a:pPr>
            <a:r>
              <a:rPr lang="en" sz="950">
                <a:latin typeface="Assistant Light"/>
                <a:ea typeface="Assistant Light"/>
                <a:cs typeface="Assistant Light"/>
                <a:sym typeface="Assistant Light"/>
              </a:rPr>
              <a:t>Dominance = Brightness</a:t>
            </a:r>
            <a:endParaRPr sz="950">
              <a:latin typeface="Assistant Light"/>
              <a:ea typeface="Assistant Light"/>
              <a:cs typeface="Assistant Light"/>
              <a:sym typeface="Assistant Light"/>
            </a:endParaRPr>
          </a:p>
        </p:txBody>
      </p:sp>
      <p:sp>
        <p:nvSpPr>
          <p:cNvPr id="169" name="Google Shape;169;p27"/>
          <p:cNvSpPr/>
          <p:nvPr/>
        </p:nvSpPr>
        <p:spPr>
          <a:xfrm>
            <a:off x="6068300" y="4066900"/>
            <a:ext cx="383700" cy="351300"/>
          </a:xfrm>
          <a:prstGeom prst="ellipse">
            <a:avLst/>
          </a:prstGeom>
          <a:solidFill>
            <a:srgbClr val="3B380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7"/>
          <p:cNvSpPr/>
          <p:nvPr/>
        </p:nvSpPr>
        <p:spPr>
          <a:xfrm>
            <a:off x="6068300" y="4473610"/>
            <a:ext cx="383700" cy="351300"/>
          </a:xfrm>
          <a:prstGeom prst="ellipse">
            <a:avLst/>
          </a:prstGeom>
          <a:solidFill>
            <a:srgbClr val="00FF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7"/>
          <p:cNvSpPr txBox="1"/>
          <p:nvPr/>
        </p:nvSpPr>
        <p:spPr>
          <a:xfrm>
            <a:off x="6451999" y="4043634"/>
            <a:ext cx="102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ssistant Light"/>
                <a:ea typeface="Assistant Light"/>
                <a:cs typeface="Assistant Light"/>
                <a:sym typeface="Assistant Light"/>
              </a:rPr>
              <a:t>Lowest P, A, &amp; D</a:t>
            </a:r>
            <a:endParaRPr sz="10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ssistant Light"/>
                <a:ea typeface="Assistant Light"/>
                <a:cs typeface="Assistant Light"/>
                <a:sym typeface="Assistant Light"/>
              </a:rPr>
              <a:t>Highest P, A, &amp; D</a:t>
            </a:r>
            <a:endParaRPr sz="1000">
              <a:latin typeface="Assistant Light"/>
              <a:ea typeface="Assistant Light"/>
              <a:cs typeface="Assistant Light"/>
              <a:sym typeface="Assistant Light"/>
            </a:endParaRPr>
          </a:p>
        </p:txBody>
      </p:sp>
      <p:sp>
        <p:nvSpPr>
          <p:cNvPr id="172" name="Google Shape;172;p27"/>
          <p:cNvSpPr/>
          <p:nvPr/>
        </p:nvSpPr>
        <p:spPr>
          <a:xfrm>
            <a:off x="7643031" y="4066900"/>
            <a:ext cx="383700" cy="351300"/>
          </a:xfrm>
          <a:prstGeom prst="ellipse">
            <a:avLst/>
          </a:prstGeom>
          <a:solidFill>
            <a:srgbClr val="58FF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7"/>
          <p:cNvSpPr/>
          <p:nvPr/>
        </p:nvSpPr>
        <p:spPr>
          <a:xfrm>
            <a:off x="7643031" y="4473610"/>
            <a:ext cx="383700" cy="351300"/>
          </a:xfrm>
          <a:prstGeom prst="ellipse">
            <a:avLst/>
          </a:prstGeom>
          <a:solidFill>
            <a:srgbClr val="7A6A5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7"/>
          <p:cNvSpPr txBox="1"/>
          <p:nvPr/>
        </p:nvSpPr>
        <p:spPr>
          <a:xfrm>
            <a:off x="8026730" y="4043634"/>
            <a:ext cx="102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ssistant Light"/>
                <a:ea typeface="Assistant Light"/>
                <a:cs typeface="Assistant Light"/>
                <a:sym typeface="Assistant Light"/>
              </a:rPr>
              <a:t>Happy</a:t>
            </a:r>
            <a:endParaRPr sz="10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ssistant Light"/>
                <a:ea typeface="Assistant Light"/>
                <a:cs typeface="Assistant Light"/>
                <a:sym typeface="Assistant Light"/>
              </a:rPr>
              <a:t>Sad</a:t>
            </a:r>
            <a:endParaRPr sz="1000">
              <a:latin typeface="Assistant Light"/>
              <a:ea typeface="Assistant Light"/>
              <a:cs typeface="Assistant Light"/>
              <a:sym typeface="Assistant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/>
          <p:nvPr/>
        </p:nvSpPr>
        <p:spPr>
          <a:xfrm>
            <a:off x="636725" y="726050"/>
            <a:ext cx="6547500" cy="4109100"/>
          </a:xfrm>
          <a:prstGeom prst="roundRect">
            <a:avLst>
              <a:gd fmla="val 16667" name="adj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8"/>
          <p:cNvSpPr txBox="1"/>
          <p:nvPr/>
        </p:nvSpPr>
        <p:spPr>
          <a:xfrm>
            <a:off x="716300" y="286550"/>
            <a:ext cx="7124100" cy="39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100"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100"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Assistant Medium"/>
              <a:ea typeface="Assistant Medium"/>
              <a:cs typeface="Assistant Medium"/>
              <a:sym typeface="Assistant Medium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ssistant Light"/>
              <a:buChar char="●"/>
            </a:pPr>
            <a:r>
              <a:rPr lang="en" sz="1300">
                <a:latin typeface="Assistant Light"/>
                <a:ea typeface="Assistant Light"/>
                <a:cs typeface="Assistant Light"/>
                <a:sym typeface="Assistant Light"/>
              </a:rPr>
              <a:t>Obstacles with research questionnaire </a:t>
            </a:r>
            <a:endParaRPr sz="13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Assistant Light"/>
              <a:buChar char="○"/>
            </a:pPr>
            <a:r>
              <a:rPr lang="en" sz="1300">
                <a:latin typeface="Assistant Light"/>
                <a:ea typeface="Assistant Light"/>
                <a:cs typeface="Assistant Light"/>
                <a:sym typeface="Assistant Light"/>
              </a:rPr>
              <a:t>IRB approval &amp; working with grant money</a:t>
            </a:r>
            <a:endParaRPr sz="13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ssistant Light"/>
              <a:buChar char="●"/>
            </a:pPr>
            <a:r>
              <a:rPr lang="en" sz="1300">
                <a:latin typeface="Assistant Light"/>
                <a:ea typeface="Assistant Light"/>
                <a:cs typeface="Assistant Light"/>
                <a:sym typeface="Assistant Light"/>
              </a:rPr>
              <a:t>Obstacles with complexity of project</a:t>
            </a:r>
            <a:endParaRPr sz="13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Assistant Light"/>
              <a:buChar char="○"/>
            </a:pPr>
            <a:r>
              <a:rPr lang="en" sz="1300">
                <a:latin typeface="Assistant Light"/>
                <a:ea typeface="Assistant Light"/>
                <a:cs typeface="Assistant Light"/>
                <a:sym typeface="Assistant Light"/>
              </a:rPr>
              <a:t>Focus on emotional well-being, as opposed to overall well-being</a:t>
            </a:r>
            <a:endParaRPr sz="13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ssistant Light"/>
              <a:buChar char="●"/>
            </a:pPr>
            <a:r>
              <a:rPr lang="en" sz="1300">
                <a:latin typeface="Assistant Light"/>
                <a:ea typeface="Assistant Light"/>
                <a:cs typeface="Assistant Light"/>
                <a:sym typeface="Assistant Light"/>
              </a:rPr>
              <a:t>Phase 3: January 31st to March 31st</a:t>
            </a:r>
            <a:endParaRPr sz="13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Assistant Light"/>
              <a:buChar char="○"/>
            </a:pPr>
            <a:r>
              <a:rPr lang="en" sz="1300">
                <a:latin typeface="Assistant Light"/>
                <a:ea typeface="Assistant Light"/>
                <a:cs typeface="Assistant Light"/>
                <a:sym typeface="Assistant Light"/>
              </a:rPr>
              <a:t>Finalizing survey</a:t>
            </a:r>
            <a:endParaRPr sz="13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Assistant Light"/>
              <a:buChar char="○"/>
            </a:pPr>
            <a:r>
              <a:rPr lang="en" sz="1300">
                <a:latin typeface="Assistant Light"/>
                <a:ea typeface="Assistant Light"/>
                <a:cs typeface="Assistant Light"/>
                <a:sym typeface="Assistant Light"/>
              </a:rPr>
              <a:t>Finalizing how colors will translate onto the final art piece</a:t>
            </a:r>
            <a:endParaRPr sz="13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Assistant Light"/>
              <a:buChar char="○"/>
            </a:pPr>
            <a:r>
              <a:rPr lang="en" sz="1300">
                <a:latin typeface="Assistant Light"/>
                <a:ea typeface="Assistant Light"/>
                <a:cs typeface="Assistant Light"/>
                <a:sym typeface="Assistant Light"/>
              </a:rPr>
              <a:t>Finalizing display within CID</a:t>
            </a:r>
            <a:endParaRPr sz="13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Assistant Light"/>
              <a:buChar char="○"/>
            </a:pPr>
            <a:r>
              <a:rPr lang="en" sz="1300">
                <a:latin typeface="Assistant Light"/>
                <a:ea typeface="Assistant Light"/>
                <a:cs typeface="Assistant Light"/>
                <a:sym typeface="Assistant Light"/>
              </a:rPr>
              <a:t>Creating code to run the art piece</a:t>
            </a:r>
            <a:endParaRPr sz="13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ssistant Light"/>
              <a:buChar char="●"/>
            </a:pPr>
            <a:r>
              <a:rPr lang="en" sz="1300">
                <a:latin typeface="Assistant Light"/>
                <a:ea typeface="Assistant Light"/>
                <a:cs typeface="Assistant Light"/>
                <a:sym typeface="Assistant Light"/>
              </a:rPr>
              <a:t>Phase 4: April 1st to May 2nd</a:t>
            </a:r>
            <a:endParaRPr sz="13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Assistant Light"/>
              <a:buChar char="○"/>
            </a:pPr>
            <a:r>
              <a:rPr lang="en" sz="1300">
                <a:latin typeface="Assistant Light"/>
                <a:ea typeface="Assistant Light"/>
                <a:cs typeface="Assistant Light"/>
                <a:sym typeface="Assistant Light"/>
              </a:rPr>
              <a:t>Marketing &amp; outreach</a:t>
            </a:r>
            <a:endParaRPr sz="13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Assistant Light"/>
              <a:buChar char="○"/>
            </a:pPr>
            <a:r>
              <a:rPr lang="en" sz="1300">
                <a:latin typeface="Assistant Light"/>
                <a:ea typeface="Assistant Light"/>
                <a:cs typeface="Assistant Light"/>
                <a:sym typeface="Assistant Light"/>
              </a:rPr>
              <a:t>Develop accompanying materials for display</a:t>
            </a:r>
            <a:endParaRPr sz="130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Assistant Light"/>
              <a:buChar char="○"/>
            </a:pPr>
            <a:r>
              <a:rPr lang="en" sz="1300">
                <a:latin typeface="Assistant Light"/>
                <a:ea typeface="Assistant Light"/>
                <a:cs typeface="Assistant Light"/>
                <a:sym typeface="Assistant Light"/>
              </a:rPr>
              <a:t>Goal: minimum 25 survey responses</a:t>
            </a:r>
            <a:endParaRPr sz="1300">
              <a:latin typeface="Assistant Light"/>
              <a:ea typeface="Assistant Light"/>
              <a:cs typeface="Assistant Light"/>
              <a:sym typeface="Assistant Light"/>
            </a:endParaRPr>
          </a:p>
        </p:txBody>
      </p:sp>
      <p:sp>
        <p:nvSpPr>
          <p:cNvPr id="181" name="Google Shape;181;p28"/>
          <p:cNvSpPr/>
          <p:nvPr/>
        </p:nvSpPr>
        <p:spPr>
          <a:xfrm>
            <a:off x="5953325" y="2397625"/>
            <a:ext cx="3049200" cy="2601000"/>
          </a:xfrm>
          <a:prstGeom prst="roundRect">
            <a:avLst>
              <a:gd fmla="val 16667" name="adj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8"/>
          <p:cNvSpPr txBox="1"/>
          <p:nvPr/>
        </p:nvSpPr>
        <p:spPr>
          <a:xfrm>
            <a:off x="245950" y="174600"/>
            <a:ext cx="68775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latin typeface="Barlow SemiBold"/>
                <a:ea typeface="Barlow SemiBold"/>
                <a:cs typeface="Barlow SemiBold"/>
                <a:sym typeface="Barlow SemiBold"/>
              </a:rPr>
              <a:t>Challenges &amp; What’s Next</a:t>
            </a:r>
            <a:endParaRPr sz="2100" u="sng"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Assistant Medium"/>
              <a:ea typeface="Assistant Medium"/>
              <a:cs typeface="Assistant Medium"/>
              <a:sym typeface="Assistan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Assistant Light"/>
              <a:ea typeface="Assistant Light"/>
              <a:cs typeface="Assistant Light"/>
              <a:sym typeface="Assistant Light"/>
            </a:endParaRPr>
          </a:p>
        </p:txBody>
      </p:sp>
      <p:pic>
        <p:nvPicPr>
          <p:cNvPr id="183" name="Google Shape;183;p28"/>
          <p:cNvPicPr preferRelativeResize="0"/>
          <p:nvPr/>
        </p:nvPicPr>
        <p:blipFill rotWithShape="1">
          <a:blip r:embed="rId3">
            <a:alphaModFix/>
          </a:blip>
          <a:srcRect b="0" l="2056" r="0" t="0"/>
          <a:stretch/>
        </p:blipFill>
        <p:spPr>
          <a:xfrm>
            <a:off x="6540575" y="2711050"/>
            <a:ext cx="1874700" cy="191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regnancy Breakthrough by Slidesgo">
  <a:themeElements>
    <a:clrScheme name="Simple Light">
      <a:dk1>
        <a:srgbClr val="434343"/>
      </a:dk1>
      <a:lt1>
        <a:srgbClr val="F2F2F2"/>
      </a:lt1>
      <a:dk2>
        <a:srgbClr val="595959"/>
      </a:dk2>
      <a:lt2>
        <a:srgbClr val="8CB1EE"/>
      </a:lt2>
      <a:accent1>
        <a:srgbClr val="F2F2F2"/>
      </a:accent1>
      <a:accent2>
        <a:srgbClr val="8CB1EE"/>
      </a:accent2>
      <a:accent3>
        <a:srgbClr val="ABD59A"/>
      </a:accent3>
      <a:accent4>
        <a:srgbClr val="F2D9CF"/>
      </a:accent4>
      <a:accent5>
        <a:srgbClr val="8CB1EE"/>
      </a:accent5>
      <a:accent6>
        <a:srgbClr val="ABD59A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